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60" r:id="rId5"/>
    <p:sldId id="263" r:id="rId6"/>
    <p:sldId id="279" r:id="rId7"/>
    <p:sldId id="261" r:id="rId8"/>
    <p:sldId id="262" r:id="rId9"/>
    <p:sldId id="271" r:id="rId10"/>
    <p:sldId id="270" r:id="rId11"/>
    <p:sldId id="267" r:id="rId12"/>
    <p:sldId id="276" r:id="rId13"/>
    <p:sldId id="268" r:id="rId14"/>
    <p:sldId id="292" r:id="rId15"/>
    <p:sldId id="269" r:id="rId16"/>
    <p:sldId id="277" r:id="rId17"/>
    <p:sldId id="259" r:id="rId18"/>
    <p:sldId id="278" r:id="rId19"/>
    <p:sldId id="264" r:id="rId20"/>
    <p:sldId id="283" r:id="rId21"/>
    <p:sldId id="284" r:id="rId22"/>
    <p:sldId id="287" r:id="rId23"/>
    <p:sldId id="288" r:id="rId24"/>
    <p:sldId id="289" r:id="rId25"/>
    <p:sldId id="285" r:id="rId26"/>
    <p:sldId id="286" r:id="rId27"/>
    <p:sldId id="290" r:id="rId28"/>
    <p:sldId id="291"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660"/>
  </p:normalViewPr>
  <p:slideViewPr>
    <p:cSldViewPr snapToGrid="0">
      <p:cViewPr>
        <p:scale>
          <a:sx n="76" d="100"/>
          <a:sy n="76" d="100"/>
        </p:scale>
        <p:origin x="-1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9541A-1E4C-4603-AA75-EEA520ACC79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399739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9541A-1E4C-4603-AA75-EEA520ACC79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303474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9541A-1E4C-4603-AA75-EEA520ACC79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172937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9541A-1E4C-4603-AA75-EEA520ACC79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243678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9541A-1E4C-4603-AA75-EEA520ACC79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248216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9541A-1E4C-4603-AA75-EEA520ACC794}"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281893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9541A-1E4C-4603-AA75-EEA520ACC794}" type="datetimeFigureOut">
              <a:rPr lang="en-US" smtClean="0"/>
              <a:t>9/5/2016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305479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9541A-1E4C-4603-AA75-EEA520ACC794}" type="datetimeFigureOut">
              <a:rPr lang="en-US" smtClean="0"/>
              <a:t>9/5/2016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113406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9541A-1E4C-4603-AA75-EEA520ACC794}" type="datetimeFigureOut">
              <a:rPr lang="en-US" smtClean="0"/>
              <a:t>9/5/2016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322857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9541A-1E4C-4603-AA75-EEA520ACC794}"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86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9541A-1E4C-4603-AA75-EEA520ACC794}"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AE783-59D0-4C51-993E-B2B0B6A26894}" type="slidenum">
              <a:rPr lang="en-US" smtClean="0"/>
              <a:t>‹#›</a:t>
            </a:fld>
            <a:endParaRPr lang="en-US"/>
          </a:p>
        </p:txBody>
      </p:sp>
    </p:spTree>
    <p:extLst>
      <p:ext uri="{BB962C8B-B14F-4D97-AF65-F5344CB8AC3E}">
        <p14:creationId xmlns:p14="http://schemas.microsoft.com/office/powerpoint/2010/main" val="214463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9541A-1E4C-4603-AA75-EEA520ACC794}" type="datetimeFigureOut">
              <a:rPr lang="en-US" smtClean="0"/>
              <a:t>9/5/2016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AE783-59D0-4C51-993E-B2B0B6A26894}" type="slidenum">
              <a:rPr lang="en-US" smtClean="0"/>
              <a:t>‹#›</a:t>
            </a:fld>
            <a:endParaRPr lang="en-US"/>
          </a:p>
        </p:txBody>
      </p:sp>
    </p:spTree>
    <p:extLst>
      <p:ext uri="{BB962C8B-B14F-4D97-AF65-F5344CB8AC3E}">
        <p14:creationId xmlns:p14="http://schemas.microsoft.com/office/powerpoint/2010/main" val="608527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eff@sonasconsult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jeff@sonasconsulting.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46717"/>
            <a:ext cx="9144000" cy="1302589"/>
          </a:xfrm>
        </p:spPr>
        <p:txBody>
          <a:bodyPr>
            <a:normAutofit fontScale="9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Overview of EDGE Utility</a:t>
            </a:r>
            <a:br>
              <a:rPr lang="en-US" dirty="0" smtClean="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4468484"/>
            <a:ext cx="9144000" cy="2096218"/>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Presented by: Jeff Sonas</a:t>
            </a:r>
          </a:p>
          <a:p>
            <a:r>
              <a:rPr lang="en-US" dirty="0" smtClean="0">
                <a:latin typeface="Verdana" panose="020B0604030504040204" pitchFamily="34" charset="0"/>
                <a:ea typeface="Verdana" panose="020B0604030504040204" pitchFamily="34" charset="0"/>
                <a:cs typeface="Verdana" panose="020B0604030504040204" pitchFamily="34" charset="0"/>
              </a:rPr>
              <a:t>Owner, Sonas Consulting</a:t>
            </a:r>
          </a:p>
          <a:p>
            <a:r>
              <a:rPr lang="en-US" dirty="0" smtClean="0">
                <a:latin typeface="Verdana" panose="020B0604030504040204" pitchFamily="34" charset="0"/>
                <a:ea typeface="Verdana" panose="020B0604030504040204" pitchFamily="34" charset="0"/>
                <a:cs typeface="Verdana" panose="020B0604030504040204" pitchFamily="34" charset="0"/>
                <a:hlinkClick r:id="rId2"/>
              </a:rPr>
              <a:t>jeff@sonasconsulting.com</a:t>
            </a: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650-619-4853</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2677" y="198799"/>
            <a:ext cx="7193027" cy="2895130"/>
          </a:xfrm>
          <a:prstGeom prst="rect">
            <a:avLst/>
          </a:prstGeom>
        </p:spPr>
      </p:pic>
    </p:spTree>
    <p:extLst>
      <p:ext uri="{BB962C8B-B14F-4D97-AF65-F5344CB8AC3E}">
        <p14:creationId xmlns:p14="http://schemas.microsoft.com/office/powerpoint/2010/main" val="1423920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6-B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866772" y="1619640"/>
            <a:ext cx="6602590" cy="651405"/>
          </a:xfrm>
          <a:prstGeom prst="rect">
            <a:avLst/>
          </a:prstGeom>
        </p:spPr>
      </p:pic>
      <p:pic>
        <p:nvPicPr>
          <p:cNvPr id="8" name="Picture 7"/>
          <p:cNvPicPr>
            <a:picLocks noChangeAspect="1"/>
          </p:cNvPicPr>
          <p:nvPr/>
        </p:nvPicPr>
        <p:blipFill>
          <a:blip r:embed="rId3"/>
          <a:stretch>
            <a:fillRect/>
          </a:stretch>
        </p:blipFill>
        <p:spPr>
          <a:xfrm>
            <a:off x="3621094" y="2448559"/>
            <a:ext cx="7531085" cy="2409285"/>
          </a:xfrm>
          <a:prstGeom prst="rect">
            <a:avLst/>
          </a:prstGeom>
          <a:ln>
            <a:solidFill>
              <a:schemeClr val="accent1"/>
            </a:solidFill>
          </a:ln>
        </p:spPr>
      </p:pic>
      <p:sp>
        <p:nvSpPr>
          <p:cNvPr id="4" name="Up Arrow 3"/>
          <p:cNvSpPr/>
          <p:nvPr/>
        </p:nvSpPr>
        <p:spPr>
          <a:xfrm rot="1820114">
            <a:off x="966538" y="1955063"/>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5400000">
            <a:off x="3036262" y="3765546"/>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390738" y="2683410"/>
            <a:ext cx="2879978" cy="856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Click button to run the UR Autochecker against the current UR</a:t>
            </a:r>
          </a:p>
        </p:txBody>
      </p:sp>
      <p:sp>
        <p:nvSpPr>
          <p:cNvPr id="12" name="Content Placeholder 2"/>
          <p:cNvSpPr txBox="1">
            <a:spLocks/>
          </p:cNvSpPr>
          <p:nvPr/>
        </p:nvSpPr>
        <p:spPr>
          <a:xfrm>
            <a:off x="1250346" y="3765909"/>
            <a:ext cx="1580438" cy="8993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Review summary of UR issues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p:cNvSpPr txBox="1">
            <a:spLocks/>
          </p:cNvSpPr>
          <p:nvPr/>
        </p:nvSpPr>
        <p:spPr>
          <a:xfrm>
            <a:off x="390738" y="5153816"/>
            <a:ext cx="1890211" cy="7874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 Review detailed listing of UR issues</a:t>
            </a: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p:cNvPicPr>
            <a:picLocks noChangeAspect="1"/>
          </p:cNvPicPr>
          <p:nvPr/>
        </p:nvPicPr>
        <p:blipFill>
          <a:blip r:embed="rId4"/>
          <a:stretch>
            <a:fillRect/>
          </a:stretch>
        </p:blipFill>
        <p:spPr>
          <a:xfrm>
            <a:off x="2638297" y="4926227"/>
            <a:ext cx="7967960" cy="1610760"/>
          </a:xfrm>
          <a:prstGeom prst="rect">
            <a:avLst/>
          </a:prstGeom>
        </p:spPr>
      </p:pic>
      <p:sp>
        <p:nvSpPr>
          <p:cNvPr id="9" name="Up Arrow 8"/>
          <p:cNvSpPr/>
          <p:nvPr/>
        </p:nvSpPr>
        <p:spPr>
          <a:xfrm rot="6700046">
            <a:off x="2404833" y="5591097"/>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293006" y="153032"/>
            <a:ext cx="11802743" cy="1398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Running the UR Autochecker and fixing a UR issue</a:t>
            </a:r>
          </a:p>
          <a:p>
            <a:pPr marL="0" indent="0">
              <a:buNone/>
            </a:pPr>
            <a:r>
              <a:rPr lang="en-US"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We click the button to run the UR Autochecker. A summary tells us there are no definite UR problems, 25 possible UR problems, and 23 deviations from standards.  Below that, a detailed listing describes all 48 findings, including their specific locations in the UR.</a:t>
            </a:r>
          </a:p>
        </p:txBody>
      </p:sp>
      <p:cxnSp>
        <p:nvCxnSpPr>
          <p:cNvPr id="7" name="Straight Connector 6"/>
          <p:cNvCxnSpPr/>
          <p:nvPr/>
        </p:nvCxnSpPr>
        <p:spPr>
          <a:xfrm>
            <a:off x="93220" y="152400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636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6-C</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2"/>
          <p:cNvSpPr txBox="1">
            <a:spLocks/>
          </p:cNvSpPr>
          <p:nvPr/>
        </p:nvSpPr>
        <p:spPr>
          <a:xfrm>
            <a:off x="6233800" y="2828543"/>
            <a:ext cx="3008235" cy="5466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 Double-click on issue to drill into UR location</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5795386" y="4117571"/>
            <a:ext cx="5020982" cy="879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 UR is opened automatically into Excel, with UR issue highlighted (cell E9, here), and displays pop-up error message.</a:t>
            </a:r>
          </a:p>
        </p:txBody>
      </p:sp>
      <p:sp>
        <p:nvSpPr>
          <p:cNvPr id="14" name="Content Placeholder 2"/>
          <p:cNvSpPr txBox="1">
            <a:spLocks/>
          </p:cNvSpPr>
          <p:nvPr/>
        </p:nvSpPr>
        <p:spPr>
          <a:xfrm>
            <a:off x="6368190" y="5286413"/>
            <a:ext cx="5283531" cy="584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f</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Save UR after fixing UR issue(s), and run Autochecker (UR) again as necessary</a:t>
            </a: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p:cNvPicPr>
            <a:picLocks noChangeAspect="1"/>
          </p:cNvPicPr>
          <p:nvPr/>
        </p:nvPicPr>
        <p:blipFill>
          <a:blip r:embed="rId2"/>
          <a:stretch>
            <a:fillRect/>
          </a:stretch>
        </p:blipFill>
        <p:spPr>
          <a:xfrm>
            <a:off x="1823585" y="1720069"/>
            <a:ext cx="10207993" cy="992360"/>
          </a:xfrm>
          <a:prstGeom prst="rect">
            <a:avLst/>
          </a:prstGeom>
        </p:spPr>
      </p:pic>
      <p:sp>
        <p:nvSpPr>
          <p:cNvPr id="4" name="Up Arrow 3"/>
          <p:cNvSpPr/>
          <p:nvPr/>
        </p:nvSpPr>
        <p:spPr>
          <a:xfrm rot="18207126">
            <a:off x="5556122" y="2353364"/>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384923" y="3101864"/>
            <a:ext cx="5285298" cy="2576432"/>
          </a:xfrm>
          <a:prstGeom prst="rect">
            <a:avLst/>
          </a:prstGeom>
        </p:spPr>
      </p:pic>
      <p:sp>
        <p:nvSpPr>
          <p:cNvPr id="10" name="Up Arrow 9"/>
          <p:cNvSpPr/>
          <p:nvPr/>
        </p:nvSpPr>
        <p:spPr>
          <a:xfrm rot="15119210">
            <a:off x="5125650" y="4552998"/>
            <a:ext cx="466927" cy="91542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1414529" y="6018054"/>
            <a:ext cx="6602590" cy="651405"/>
          </a:xfrm>
          <a:prstGeom prst="rect">
            <a:avLst/>
          </a:prstGeom>
        </p:spPr>
      </p:pic>
      <p:sp>
        <p:nvSpPr>
          <p:cNvPr id="9" name="Up Arrow 8"/>
          <p:cNvSpPr/>
          <p:nvPr/>
        </p:nvSpPr>
        <p:spPr>
          <a:xfrm rot="13624383">
            <a:off x="7504455" y="5784159"/>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192506" y="116188"/>
            <a:ext cx="11903244" cy="1512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EXAMPLE: Running the UR Autochecker and fixing a UR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issue (continued)</a:t>
            </a:r>
            <a:endPar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UR Autochecker in EDGE knows that Partial Date fields should not be associated with a data dictionary.  Nevertheless, the UR specifies one for the AE.AESTDAT Partial Date field, so EDGE identifies this problem.  We double-click on the finding, and EDGE opens the UR, navigates to the AE form tab, highlights the problematic cell, and describes the problem again in a pop-up message.</a:t>
            </a:r>
          </a:p>
        </p:txBody>
      </p:sp>
      <p:cxnSp>
        <p:nvCxnSpPr>
          <p:cNvPr id="19" name="Straight Connector 18"/>
          <p:cNvCxnSpPr/>
          <p:nvPr/>
        </p:nvCxnSpPr>
        <p:spPr>
          <a:xfrm>
            <a:off x="93220" y="160100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516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4975654"/>
            <a:ext cx="11365901" cy="1704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7-A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297841" y="284542"/>
            <a:ext cx="11367977" cy="1914960"/>
          </a:xfrm>
        </p:spPr>
        <p:txBody>
          <a:bodyPr>
            <a:noAutofit/>
          </a:bodyPr>
          <a:lstStyle/>
          <a:p>
            <a:r>
              <a:rPr lang="en-US" sz="3200" dirty="0">
                <a:latin typeface="Verdana" panose="020B0604030504040204" pitchFamily="34" charset="0"/>
                <a:ea typeface="Verdana" panose="020B0604030504040204" pitchFamily="34" charset="0"/>
                <a:cs typeface="Verdana" panose="020B0604030504040204" pitchFamily="34" charset="0"/>
              </a:rPr>
              <a:t>2) EDGE utility supports peer review and Global Library (GLIB) adherence review process, by requiring data manager justification for unfixed issues, and then auto-generating review documentation</a:t>
            </a:r>
          </a:p>
        </p:txBody>
      </p:sp>
      <p:sp>
        <p:nvSpPr>
          <p:cNvPr id="6" name="Content Placeholder 2"/>
          <p:cNvSpPr txBox="1">
            <a:spLocks/>
          </p:cNvSpPr>
          <p:nvPr/>
        </p:nvSpPr>
        <p:spPr>
          <a:xfrm>
            <a:off x="375384" y="2260121"/>
            <a:ext cx="10549289" cy="4064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r>
              <a:rPr lang="en-US" sz="2000" dirty="0">
                <a:latin typeface="Verdana" panose="020B0604030504040204" pitchFamily="34" charset="0"/>
                <a:ea typeface="Verdana" panose="020B0604030504040204" pitchFamily="34" charset="0"/>
                <a:cs typeface="Verdana" panose="020B0604030504040204" pitchFamily="34" charset="0"/>
              </a:rPr>
              <a:t>As you review the findings of the UR Autochecker, you might not want to fix them all.</a:t>
            </a:r>
          </a:p>
          <a:p>
            <a:pPr>
              <a:spcBef>
                <a:spcPts val="2000"/>
              </a:spcBef>
            </a:pPr>
            <a:r>
              <a:rPr lang="en-US" sz="2000" dirty="0">
                <a:latin typeface="Verdana" panose="020B0604030504040204" pitchFamily="34" charset="0"/>
                <a:ea typeface="Verdana" panose="020B0604030504040204" pitchFamily="34" charset="0"/>
                <a:cs typeface="Verdana" panose="020B0604030504040204" pitchFamily="34" charset="0"/>
              </a:rPr>
              <a:t>Some of those findings may be acceptable, in which case they can be “dismissed”.</a:t>
            </a:r>
          </a:p>
          <a:p>
            <a:pPr>
              <a:spcBef>
                <a:spcPts val="2000"/>
              </a:spcBef>
            </a:pPr>
            <a:r>
              <a:rPr lang="en-US" sz="2000" dirty="0">
                <a:latin typeface="Verdana" panose="020B0604030504040204" pitchFamily="34" charset="0"/>
                <a:ea typeface="Verdana" panose="020B0604030504040204" pitchFamily="34" charset="0"/>
                <a:cs typeface="Verdana" panose="020B0604030504040204" pitchFamily="34" charset="0"/>
              </a:rPr>
              <a:t>Once you dismiss an issue, the UR Autochecker won’t raise it as a problem </a:t>
            </a:r>
            <a:r>
              <a:rPr lang="en-US" sz="2000" dirty="0" smtClean="0">
                <a:latin typeface="Verdana" panose="020B0604030504040204" pitchFamily="34" charset="0"/>
                <a:ea typeface="Verdana" panose="020B0604030504040204" pitchFamily="34" charset="0"/>
                <a:cs typeface="Verdana" panose="020B0604030504040204" pitchFamily="34" charset="0"/>
              </a:rPr>
              <a:t>anymore, even if you run the UR Autochecker again in the future.</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2000"/>
              </a:spcBef>
            </a:pPr>
            <a:r>
              <a:rPr lang="en-US" sz="2000" dirty="0" smtClean="0">
                <a:latin typeface="Verdana" panose="020B0604030504040204" pitchFamily="34" charset="0"/>
                <a:ea typeface="Verdana" panose="020B0604030504040204" pitchFamily="34" charset="0"/>
                <a:cs typeface="Verdana" panose="020B0604030504040204" pitchFamily="34" charset="0"/>
              </a:rPr>
              <a:t>Instead, the dismissed issue will </a:t>
            </a:r>
            <a:r>
              <a:rPr lang="en-US" sz="2000" dirty="0">
                <a:latin typeface="Verdana" panose="020B0604030504040204" pitchFamily="34" charset="0"/>
                <a:ea typeface="Verdana" panose="020B0604030504040204" pitchFamily="34" charset="0"/>
                <a:cs typeface="Verdana" panose="020B0604030504040204" pitchFamily="34" charset="0"/>
              </a:rPr>
              <a:t>show up </a:t>
            </a:r>
            <a:r>
              <a:rPr lang="en-US" sz="2000" dirty="0" smtClean="0">
                <a:latin typeface="Verdana" panose="020B0604030504040204" pitchFamily="34" charset="0"/>
                <a:ea typeface="Verdana" panose="020B0604030504040204" pitchFamily="34" charset="0"/>
                <a:cs typeface="Verdana" panose="020B0604030504040204" pitchFamily="34" charset="0"/>
              </a:rPr>
              <a:t>in the “Dismissed UR Issues” tab, </a:t>
            </a:r>
            <a:r>
              <a:rPr lang="en-US" sz="2000" dirty="0">
                <a:latin typeface="Verdana" panose="020B0604030504040204" pitchFamily="34" charset="0"/>
                <a:ea typeface="Verdana" panose="020B0604030504040204" pitchFamily="34" charset="0"/>
                <a:cs typeface="Verdana" panose="020B0604030504040204" pitchFamily="34" charset="0"/>
              </a:rPr>
              <a:t>with a </a:t>
            </a:r>
            <a:r>
              <a:rPr lang="en-US" sz="2000" dirty="0" smtClean="0">
                <a:latin typeface="Verdana" panose="020B0604030504040204" pitchFamily="34" charset="0"/>
                <a:ea typeface="Verdana" panose="020B0604030504040204" pitchFamily="34" charset="0"/>
                <a:cs typeface="Verdana" panose="020B0604030504040204" pitchFamily="34" charset="0"/>
              </a:rPr>
              <a:t>text cell </a:t>
            </a:r>
            <a:r>
              <a:rPr lang="en-US" sz="2000" dirty="0">
                <a:latin typeface="Verdana" panose="020B0604030504040204" pitchFamily="34" charset="0"/>
                <a:ea typeface="Verdana" panose="020B0604030504040204" pitchFamily="34" charset="0"/>
                <a:cs typeface="Verdana" panose="020B0604030504040204" pitchFamily="34" charset="0"/>
              </a:rPr>
              <a:t>where you can explain </a:t>
            </a:r>
            <a:r>
              <a:rPr lang="en-US" sz="2000" dirty="0" smtClean="0">
                <a:latin typeface="Verdana" panose="020B0604030504040204" pitchFamily="34" charset="0"/>
                <a:ea typeface="Verdana" panose="020B0604030504040204" pitchFamily="34" charset="0"/>
                <a:cs typeface="Verdana" panose="020B0604030504040204" pitchFamily="34" charset="0"/>
              </a:rPr>
              <a:t>why it is acceptable as is.</a:t>
            </a:r>
          </a:p>
          <a:p>
            <a:pPr>
              <a:spcBef>
                <a:spcPts val="2000"/>
              </a:spcBef>
            </a:pPr>
            <a:r>
              <a:rPr lang="en-US" sz="2000" dirty="0" smtClean="0">
                <a:latin typeface="Verdana" panose="020B0604030504040204" pitchFamily="34" charset="0"/>
                <a:ea typeface="Verdana" panose="020B0604030504040204" pitchFamily="34" charset="0"/>
                <a:cs typeface="Verdana" panose="020B0604030504040204" pitchFamily="34" charset="0"/>
              </a:rPr>
              <a:t>After all UR Autochecker findings have been fixed or dismissed, a checkmark appears in the Dashboard tab telling you it’s time for peer review</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8077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7-B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2"/>
          <p:cNvSpPr txBox="1">
            <a:spLocks/>
          </p:cNvSpPr>
          <p:nvPr/>
        </p:nvSpPr>
        <p:spPr>
          <a:xfrm>
            <a:off x="8586200" y="1689720"/>
            <a:ext cx="2676617" cy="1365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Instead of fixing an issue by changing the UR, instead mark it for dismissal…</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8705380" y="3021245"/>
            <a:ext cx="3326198" cy="1114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 then click button to dismiss selected issues; they are moved into the “Dismissed UR Issues” tab</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p:cNvSpPr txBox="1">
            <a:spLocks/>
          </p:cNvSpPr>
          <p:nvPr/>
        </p:nvSpPr>
        <p:spPr>
          <a:xfrm>
            <a:off x="9632538" y="4390120"/>
            <a:ext cx="2129533" cy="1837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 In that tab, for each dismissed issue you can type in an explanation for why issue won’t be fixed.</a:t>
            </a: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273509" y="2068770"/>
            <a:ext cx="8083998" cy="1631464"/>
          </a:xfrm>
          <a:prstGeom prst="rect">
            <a:avLst/>
          </a:prstGeom>
          <a:ln>
            <a:solidFill>
              <a:schemeClr val="tx1"/>
            </a:solidFill>
          </a:ln>
        </p:spPr>
      </p:pic>
      <p:sp>
        <p:nvSpPr>
          <p:cNvPr id="4" name="Up Arrow 3"/>
          <p:cNvSpPr/>
          <p:nvPr/>
        </p:nvSpPr>
        <p:spPr>
          <a:xfrm rot="13073682">
            <a:off x="8072586" y="2686112"/>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785627" y="4030597"/>
            <a:ext cx="7800573" cy="713892"/>
          </a:xfrm>
          <a:prstGeom prst="rect">
            <a:avLst/>
          </a:prstGeom>
        </p:spPr>
      </p:pic>
      <p:sp>
        <p:nvSpPr>
          <p:cNvPr id="10" name="Up Arrow 9"/>
          <p:cNvSpPr/>
          <p:nvPr/>
        </p:nvSpPr>
        <p:spPr>
          <a:xfrm rot="14522319">
            <a:off x="8457124" y="3965465"/>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299411" y="4999033"/>
            <a:ext cx="8147962" cy="1530204"/>
          </a:xfrm>
          <a:prstGeom prst="rect">
            <a:avLst/>
          </a:prstGeom>
          <a:ln>
            <a:solidFill>
              <a:schemeClr val="tx1"/>
            </a:solidFill>
          </a:ln>
        </p:spPr>
      </p:pic>
      <p:sp>
        <p:nvSpPr>
          <p:cNvPr id="15" name="Up Arrow 14"/>
          <p:cNvSpPr/>
          <p:nvPr/>
        </p:nvSpPr>
        <p:spPr>
          <a:xfrm rot="15450228">
            <a:off x="8801827" y="5401509"/>
            <a:ext cx="466927" cy="1139716"/>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192506" y="116188"/>
            <a:ext cx="11694694" cy="1512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Dismissing (not fixing) a UR Issue, with Data Manager Justification</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UR Autochecker in EDGE knows that the RAND and ENROLL forms shouldn’t normally both be in the same study design.  Nevertheless, this UR has both forms in it.  The data manager marks the checkbox to dismiss the issue, and clicks the button to dismiss the selected issues, moving the issue into the “Dismissed UR Issues tab”.  From there, the data manager can enter an explanation.</a:t>
            </a:r>
          </a:p>
        </p:txBody>
      </p:sp>
      <p:cxnSp>
        <p:nvCxnSpPr>
          <p:cNvPr id="17" name="Straight Connector 16"/>
          <p:cNvCxnSpPr/>
          <p:nvPr/>
        </p:nvCxnSpPr>
        <p:spPr>
          <a:xfrm>
            <a:off x="93220" y="160100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387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48848" y="4063880"/>
            <a:ext cx="7254964" cy="2016905"/>
          </a:xfrm>
          <a:prstGeom prst="rect">
            <a:avLst/>
          </a:prstGeom>
        </p:spPr>
      </p:pic>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7-C</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2"/>
          <p:cNvSpPr txBox="1">
            <a:spLocks/>
          </p:cNvSpPr>
          <p:nvPr/>
        </p:nvSpPr>
        <p:spPr>
          <a:xfrm>
            <a:off x="278961" y="3945253"/>
            <a:ext cx="3439023" cy="1127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Right now there are still 11 issues outstanding, so we are still on step 1: the EDC Autochecker (UR)</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870707" y="5209733"/>
            <a:ext cx="3326198" cy="1114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e</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Once all issues in the UR have been fixed or dismissed, a checkmark is shown for step 1, so it is time for step 2: UR Review</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Up Arrow 9"/>
          <p:cNvSpPr/>
          <p:nvPr/>
        </p:nvSpPr>
        <p:spPr>
          <a:xfrm rot="6837703">
            <a:off x="4016526" y="5187310"/>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192506" y="116188"/>
            <a:ext cx="11903244" cy="1512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Completing the UR Autochecker and proceeding to UR peer review</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EDGE Utility keeps track of the results of running the UR Autochecker, and maintains a series of checkboxes indicating what the next step should be.  As long as there are outstanding issues, it will recommend you fix them and re-run the Autochecker.  Once all issues are fixed or dismissed, a checkmark appears for that step, and it is time to move to the next step: UR Review (peer review).</a:t>
            </a:r>
          </a:p>
        </p:txBody>
      </p:sp>
      <p:cxnSp>
        <p:nvCxnSpPr>
          <p:cNvPr id="17" name="Straight Connector 16"/>
          <p:cNvCxnSpPr/>
          <p:nvPr/>
        </p:nvCxnSpPr>
        <p:spPr>
          <a:xfrm>
            <a:off x="93220" y="160100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70936" y="1689720"/>
            <a:ext cx="6907706" cy="2098341"/>
          </a:xfrm>
          <a:prstGeom prst="rect">
            <a:avLst/>
          </a:prstGeom>
        </p:spPr>
      </p:pic>
      <p:sp>
        <p:nvSpPr>
          <p:cNvPr id="4" name="Up Arrow 3"/>
          <p:cNvSpPr/>
          <p:nvPr/>
        </p:nvSpPr>
        <p:spPr>
          <a:xfrm rot="2353339">
            <a:off x="2916822" y="3263497"/>
            <a:ext cx="466927" cy="787698"/>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568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7-D</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2"/>
          <p:cNvSpPr txBox="1">
            <a:spLocks/>
          </p:cNvSpPr>
          <p:nvPr/>
        </p:nvSpPr>
        <p:spPr>
          <a:xfrm>
            <a:off x="7923162" y="2099885"/>
            <a:ext cx="3944886" cy="877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 Peer Review Report is built, with standard sections requiring peer reviewer to approve…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7848686" y="3064425"/>
            <a:ext cx="3984858" cy="1233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 … as well as study-specific UR issues that were dismissed with justifications, requiring peer review to indicate their approval and comments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stretch>
            <a:fillRect/>
          </a:stretch>
        </p:blipFill>
        <p:spPr>
          <a:xfrm>
            <a:off x="198408" y="1977730"/>
            <a:ext cx="2646493" cy="2293439"/>
          </a:xfrm>
          <a:prstGeom prst="rect">
            <a:avLst/>
          </a:prstGeom>
        </p:spPr>
      </p:pic>
      <p:pic>
        <p:nvPicPr>
          <p:cNvPr id="8" name="Picture 7"/>
          <p:cNvPicPr>
            <a:picLocks noChangeAspect="1"/>
          </p:cNvPicPr>
          <p:nvPr/>
        </p:nvPicPr>
        <p:blipFill>
          <a:blip r:embed="rId3"/>
          <a:stretch>
            <a:fillRect/>
          </a:stretch>
        </p:blipFill>
        <p:spPr>
          <a:xfrm>
            <a:off x="1155032" y="4500146"/>
            <a:ext cx="10778462" cy="1824305"/>
          </a:xfrm>
          <a:prstGeom prst="rect">
            <a:avLst/>
          </a:prstGeom>
          <a:ln>
            <a:solidFill>
              <a:schemeClr val="tx1"/>
            </a:solidFill>
          </a:ln>
        </p:spPr>
      </p:pic>
      <p:pic>
        <p:nvPicPr>
          <p:cNvPr id="17" name="Picture 16"/>
          <p:cNvPicPr>
            <a:picLocks noChangeAspect="1"/>
          </p:cNvPicPr>
          <p:nvPr/>
        </p:nvPicPr>
        <p:blipFill>
          <a:blip r:embed="rId4"/>
          <a:stretch>
            <a:fillRect/>
          </a:stretch>
        </p:blipFill>
        <p:spPr>
          <a:xfrm>
            <a:off x="3633010" y="2079800"/>
            <a:ext cx="4128826" cy="2191369"/>
          </a:xfrm>
          <a:prstGeom prst="rect">
            <a:avLst/>
          </a:prstGeom>
          <a:ln>
            <a:solidFill>
              <a:schemeClr val="bg1">
                <a:lumMod val="75000"/>
              </a:schemeClr>
            </a:solidFill>
          </a:ln>
        </p:spPr>
      </p:pic>
      <p:sp>
        <p:nvSpPr>
          <p:cNvPr id="4" name="Up Arrow 3"/>
          <p:cNvSpPr/>
          <p:nvPr/>
        </p:nvSpPr>
        <p:spPr>
          <a:xfrm rot="14462259">
            <a:off x="7388294" y="2489794"/>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11342770">
            <a:off x="9522037" y="4314779"/>
            <a:ext cx="466927" cy="877955"/>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192506" y="134754"/>
            <a:ext cx="11903244" cy="1166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Peer Review Report (UR) containing standard and study-specific review items</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Peer Review Report (UR) in EDGE has some areas of oversight that must always be peer-reviewed.  In addition, any dismissed UR issues (including data manager justification) also need to be reviewed.  In the below example, you can see the issue with RAND/ENROLL forms is included.</a:t>
            </a:r>
          </a:p>
        </p:txBody>
      </p:sp>
      <p:cxnSp>
        <p:nvCxnSpPr>
          <p:cNvPr id="18" name="Straight Connector 17"/>
          <p:cNvCxnSpPr/>
          <p:nvPr/>
        </p:nvCxnSpPr>
        <p:spPr>
          <a:xfrm>
            <a:off x="93220" y="133149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1802921" y="1372267"/>
            <a:ext cx="2336876" cy="624391"/>
          </a:xfrm>
          <a:prstGeom prst="rect">
            <a:avLst/>
          </a:prstGeom>
        </p:spPr>
      </p:pic>
      <p:sp>
        <p:nvSpPr>
          <p:cNvPr id="20" name="Content Placeholder 2"/>
          <p:cNvSpPr txBox="1">
            <a:spLocks/>
          </p:cNvSpPr>
          <p:nvPr/>
        </p:nvSpPr>
        <p:spPr>
          <a:xfrm>
            <a:off x="4855025" y="1428061"/>
            <a:ext cx="6911405" cy="568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 Data Manager generates Peer Review Report for the peer reviewer to begin filling out.</a:t>
            </a:r>
          </a:p>
        </p:txBody>
      </p:sp>
      <p:sp>
        <p:nvSpPr>
          <p:cNvPr id="22" name="Up Arrow 21"/>
          <p:cNvSpPr/>
          <p:nvPr/>
        </p:nvSpPr>
        <p:spPr>
          <a:xfrm rot="16200000">
            <a:off x="4098525" y="1369078"/>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837273" y="2079801"/>
            <a:ext cx="781826" cy="2184192"/>
          </a:xfrm>
          <a:custGeom>
            <a:avLst/>
            <a:gdLst>
              <a:gd name="connsiteX0" fmla="*/ 423512 w 423512"/>
              <a:gd name="connsiteY0" fmla="*/ 0 h 2088683"/>
              <a:gd name="connsiteX1" fmla="*/ 0 w 423512"/>
              <a:gd name="connsiteY1" fmla="*/ 519765 h 2088683"/>
              <a:gd name="connsiteX2" fmla="*/ 0 w 423512"/>
              <a:gd name="connsiteY2" fmla="*/ 904775 h 2088683"/>
              <a:gd name="connsiteX3" fmla="*/ 413887 w 423512"/>
              <a:gd name="connsiteY3" fmla="*/ 2088683 h 2088683"/>
              <a:gd name="connsiteX4" fmla="*/ 423512 w 423512"/>
              <a:gd name="connsiteY4" fmla="*/ 0 h 208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12" h="2088683">
                <a:moveTo>
                  <a:pt x="423512" y="0"/>
                </a:moveTo>
                <a:lnTo>
                  <a:pt x="0" y="519765"/>
                </a:lnTo>
                <a:lnTo>
                  <a:pt x="0" y="904775"/>
                </a:lnTo>
                <a:lnTo>
                  <a:pt x="413887" y="2088683"/>
                </a:lnTo>
                <a:cubicBezTo>
                  <a:pt x="417095" y="1389247"/>
                  <a:pt x="420304" y="689811"/>
                  <a:pt x="423512" y="0"/>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88522" y="3416968"/>
            <a:ext cx="276134" cy="2897205"/>
          </a:xfrm>
          <a:custGeom>
            <a:avLst/>
            <a:gdLst>
              <a:gd name="connsiteX0" fmla="*/ 0 w 259882"/>
              <a:gd name="connsiteY0" fmla="*/ 0 h 2897205"/>
              <a:gd name="connsiteX1" fmla="*/ 259882 w 259882"/>
              <a:gd name="connsiteY1" fmla="*/ 1097280 h 2897205"/>
              <a:gd name="connsiteX2" fmla="*/ 231006 w 259882"/>
              <a:gd name="connsiteY2" fmla="*/ 2897205 h 2897205"/>
              <a:gd name="connsiteX3" fmla="*/ 19250 w 259882"/>
              <a:gd name="connsiteY3" fmla="*/ 298384 h 2897205"/>
              <a:gd name="connsiteX4" fmla="*/ 0 w 259882"/>
              <a:gd name="connsiteY4" fmla="*/ 0 h 289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82" h="2897205">
                <a:moveTo>
                  <a:pt x="0" y="0"/>
                </a:moveTo>
                <a:lnTo>
                  <a:pt x="259882" y="1097280"/>
                </a:lnTo>
                <a:lnTo>
                  <a:pt x="231006" y="2897205"/>
                </a:lnTo>
                <a:lnTo>
                  <a:pt x="19250" y="298384"/>
                </a:lnTo>
                <a:lnTo>
                  <a:pt x="0" y="0"/>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95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4975654"/>
            <a:ext cx="11365901" cy="1704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8-A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297842" y="284542"/>
            <a:ext cx="9004100" cy="1733728"/>
          </a:xfrm>
        </p:spPr>
        <p:txBody>
          <a:bodyPr>
            <a:noAutofit/>
          </a:bodyPr>
          <a:lstStyle/>
          <a:p>
            <a:pPr lvl="0"/>
            <a:r>
              <a:rPr lang="en-US" sz="3200" dirty="0" smtClean="0">
                <a:latin typeface="Verdana" panose="020B0604030504040204" pitchFamily="34" charset="0"/>
                <a:ea typeface="Verdana" panose="020B0604030504040204" pitchFamily="34" charset="0"/>
                <a:cs typeface="Verdana" panose="020B0604030504040204" pitchFamily="34" charset="0"/>
              </a:rPr>
              <a:t>3) Powerful </a:t>
            </a:r>
            <a:r>
              <a:rPr lang="en-US" sz="3200" dirty="0">
                <a:latin typeface="Verdana" panose="020B0604030504040204" pitchFamily="34" charset="0"/>
                <a:ea typeface="Verdana" panose="020B0604030504040204" pitchFamily="34" charset="0"/>
                <a:cs typeface="Verdana" panose="020B0604030504040204" pitchFamily="34" charset="0"/>
              </a:rPr>
              <a:t>UR Comparison tool allows easy tracking/reporting of UR changes</a:t>
            </a:r>
          </a:p>
        </p:txBody>
      </p:sp>
      <p:sp>
        <p:nvSpPr>
          <p:cNvPr id="6" name="Content Placeholder 2"/>
          <p:cNvSpPr txBox="1">
            <a:spLocks/>
          </p:cNvSpPr>
          <p:nvPr/>
        </p:nvSpPr>
        <p:spPr>
          <a:xfrm>
            <a:off x="375384" y="2199503"/>
            <a:ext cx="11054615" cy="402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r>
              <a:rPr lang="en-US" sz="2400" dirty="0" smtClean="0">
                <a:latin typeface="Verdana" panose="020B0604030504040204" pitchFamily="34" charset="0"/>
                <a:ea typeface="Verdana" panose="020B0604030504040204" pitchFamily="34" charset="0"/>
                <a:cs typeface="Verdana" panose="020B0604030504040204" pitchFamily="34" charset="0"/>
              </a:rPr>
              <a:t>EDGE keeps track of every UR or Build file that you browse to.</a:t>
            </a:r>
          </a:p>
          <a:p>
            <a:pPr>
              <a:spcBef>
                <a:spcPts val="2000"/>
              </a:spcBef>
            </a:pPr>
            <a:r>
              <a:rPr lang="en-US" sz="2400" dirty="0" smtClean="0">
                <a:latin typeface="Verdana" panose="020B0604030504040204" pitchFamily="34" charset="0"/>
                <a:ea typeface="Verdana" panose="020B0604030504040204" pitchFamily="34" charset="0"/>
                <a:cs typeface="Verdana" panose="020B0604030504040204" pitchFamily="34" charset="0"/>
              </a:rPr>
              <a:t>This means that anytime you want, you can specify two UR files and generate a detailed comparison report between them.</a:t>
            </a:r>
          </a:p>
          <a:p>
            <a:pPr>
              <a:spcBef>
                <a:spcPts val="2000"/>
              </a:spcBef>
            </a:pPr>
            <a:r>
              <a:rPr lang="en-US" sz="2400" dirty="0" smtClean="0">
                <a:latin typeface="Verdana" panose="020B0604030504040204" pitchFamily="34" charset="0"/>
                <a:ea typeface="Verdana" panose="020B0604030504040204" pitchFamily="34" charset="0"/>
                <a:cs typeface="Verdana" panose="020B0604030504040204" pitchFamily="34" charset="0"/>
              </a:rPr>
              <a:t>This comparison is invaluable in communicating or summarizing recent UR changes to the EDC Programming team</a:t>
            </a:r>
            <a:endParaRPr lang="en-US" sz="2400" dirty="0">
              <a:latin typeface="Verdana" panose="020B0604030504040204" pitchFamily="34" charset="0"/>
              <a:ea typeface="Verdana" panose="020B0604030504040204" pitchFamily="34" charset="0"/>
              <a:cs typeface="Verdana" panose="020B0604030504040204" pitchFamily="34" charset="0"/>
            </a:endParaRPr>
          </a:p>
          <a:p>
            <a:pPr>
              <a:spcBef>
                <a:spcPts val="2000"/>
              </a:spcBef>
            </a:pPr>
            <a:r>
              <a:rPr lang="en-US" sz="2400" dirty="0" smtClean="0">
                <a:latin typeface="Verdana" panose="020B0604030504040204" pitchFamily="34" charset="0"/>
                <a:ea typeface="Verdana" panose="020B0604030504040204" pitchFamily="34" charset="0"/>
                <a:cs typeface="Verdana" panose="020B0604030504040204" pitchFamily="34" charset="0"/>
              </a:rPr>
              <a:t>It is also helpful in communicating the differences between your study UR and the GLIB UR, or between 2 versions of your study UR.</a:t>
            </a:r>
          </a:p>
          <a:p>
            <a:pPr>
              <a:spcBef>
                <a:spcPts val="2000"/>
              </a:spcBef>
            </a:pPr>
            <a:r>
              <a:rPr lang="en-US" sz="2400" dirty="0" smtClean="0">
                <a:latin typeface="Verdana" panose="020B0604030504040204" pitchFamily="34" charset="0"/>
                <a:ea typeface="Verdana" panose="020B0604030504040204" pitchFamily="34" charset="0"/>
                <a:cs typeface="Verdana" panose="020B0604030504040204" pitchFamily="34" charset="0"/>
              </a:rPr>
              <a:t>Finally, this comparison of UR changes enables the UAT checklist generation, as only the elements that have changed will need UAT.</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39552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64018" y="3380105"/>
            <a:ext cx="6448425" cy="1400175"/>
          </a:xfrm>
          <a:prstGeom prst="rect">
            <a:avLst/>
          </a:prstGeom>
          <a:ln>
            <a:solidFill>
              <a:schemeClr val="accent1"/>
            </a:solidFill>
          </a:ln>
        </p:spPr>
      </p:pic>
      <p:pic>
        <p:nvPicPr>
          <p:cNvPr id="9" name="Picture 8"/>
          <p:cNvPicPr>
            <a:picLocks noChangeAspect="1"/>
          </p:cNvPicPr>
          <p:nvPr/>
        </p:nvPicPr>
        <p:blipFill>
          <a:blip r:embed="rId3"/>
          <a:stretch>
            <a:fillRect/>
          </a:stretch>
        </p:blipFill>
        <p:spPr>
          <a:xfrm>
            <a:off x="2364018" y="5099684"/>
            <a:ext cx="8810625" cy="1047750"/>
          </a:xfrm>
          <a:prstGeom prst="rect">
            <a:avLst/>
          </a:prstGeom>
          <a:ln>
            <a:solidFill>
              <a:schemeClr val="accent1"/>
            </a:solidFill>
          </a:ln>
        </p:spPr>
      </p:pic>
      <p:sp>
        <p:nvSpPr>
          <p:cNvPr id="10"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8-B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4"/>
          <a:stretch>
            <a:fillRect/>
          </a:stretch>
        </p:blipFill>
        <p:spPr>
          <a:xfrm>
            <a:off x="2364018" y="1497340"/>
            <a:ext cx="4939700" cy="1686435"/>
          </a:xfrm>
          <a:prstGeom prst="rect">
            <a:avLst/>
          </a:prstGeom>
          <a:ln>
            <a:solidFill>
              <a:schemeClr val="accent1"/>
            </a:solidFill>
          </a:ln>
        </p:spPr>
      </p:pic>
      <p:sp>
        <p:nvSpPr>
          <p:cNvPr id="12" name="Content Placeholder 2"/>
          <p:cNvSpPr txBox="1">
            <a:spLocks/>
          </p:cNvSpPr>
          <p:nvPr/>
        </p:nvSpPr>
        <p:spPr>
          <a:xfrm>
            <a:off x="192506" y="134754"/>
            <a:ext cx="11903244" cy="1166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UR Comparison between version 1.0 of a study and version 1.1 of a study</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 this example, the data manager wants to report on the changes between the previous and current versions of the study UR.  There are three new forms (DA, EX, SDRGCOMP) and one changed form (DM).  When it comes time to generate UAT checklists, these four forms will be assigned for testing.</a:t>
            </a:r>
          </a:p>
        </p:txBody>
      </p:sp>
      <p:cxnSp>
        <p:nvCxnSpPr>
          <p:cNvPr id="13" name="Straight Connector 12"/>
          <p:cNvCxnSpPr/>
          <p:nvPr/>
        </p:nvCxnSpPr>
        <p:spPr>
          <a:xfrm>
            <a:off x="93220" y="133149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920240" y="1529542"/>
            <a:ext cx="440575" cy="1654233"/>
          </a:xfrm>
          <a:custGeom>
            <a:avLst/>
            <a:gdLst>
              <a:gd name="connsiteX0" fmla="*/ 0 w 440575"/>
              <a:gd name="connsiteY0" fmla="*/ 465513 h 1654233"/>
              <a:gd name="connsiteX1" fmla="*/ 432262 w 440575"/>
              <a:gd name="connsiteY1" fmla="*/ 0 h 1654233"/>
              <a:gd name="connsiteX2" fmla="*/ 440575 w 440575"/>
              <a:gd name="connsiteY2" fmla="*/ 1654233 h 1654233"/>
              <a:gd name="connsiteX3" fmla="*/ 8313 w 440575"/>
              <a:gd name="connsiteY3" fmla="*/ 781396 h 1654233"/>
              <a:gd name="connsiteX4" fmla="*/ 0 w 440575"/>
              <a:gd name="connsiteY4" fmla="*/ 465513 h 165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75" h="1654233">
                <a:moveTo>
                  <a:pt x="0" y="465513"/>
                </a:moveTo>
                <a:lnTo>
                  <a:pt x="432262" y="0"/>
                </a:lnTo>
                <a:lnTo>
                  <a:pt x="440575" y="1654233"/>
                </a:lnTo>
                <a:lnTo>
                  <a:pt x="8313" y="781396"/>
                </a:lnTo>
                <a:lnTo>
                  <a:pt x="0" y="465513"/>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911927" y="2310938"/>
            <a:ext cx="448888" cy="2435629"/>
          </a:xfrm>
          <a:custGeom>
            <a:avLst/>
            <a:gdLst>
              <a:gd name="connsiteX0" fmla="*/ 448888 w 448888"/>
              <a:gd name="connsiteY0" fmla="*/ 1072342 h 2435629"/>
              <a:gd name="connsiteX1" fmla="*/ 0 w 448888"/>
              <a:gd name="connsiteY1" fmla="*/ 0 h 2435629"/>
              <a:gd name="connsiteX2" fmla="*/ 8313 w 448888"/>
              <a:gd name="connsiteY2" fmla="*/ 157942 h 2435629"/>
              <a:gd name="connsiteX3" fmla="*/ 448888 w 448888"/>
              <a:gd name="connsiteY3" fmla="*/ 2435629 h 2435629"/>
              <a:gd name="connsiteX4" fmla="*/ 448888 w 448888"/>
              <a:gd name="connsiteY4" fmla="*/ 1072342 h 243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888" h="2435629">
                <a:moveTo>
                  <a:pt x="448888" y="1072342"/>
                </a:moveTo>
                <a:lnTo>
                  <a:pt x="0" y="0"/>
                </a:lnTo>
                <a:lnTo>
                  <a:pt x="8313" y="157942"/>
                </a:lnTo>
                <a:lnTo>
                  <a:pt x="448888" y="2435629"/>
                </a:lnTo>
                <a:lnTo>
                  <a:pt x="448888" y="1072342"/>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920240" y="2593571"/>
            <a:ext cx="448887" cy="3532909"/>
          </a:xfrm>
          <a:custGeom>
            <a:avLst/>
            <a:gdLst>
              <a:gd name="connsiteX0" fmla="*/ 448887 w 448887"/>
              <a:gd name="connsiteY0" fmla="*/ 2518756 h 3532909"/>
              <a:gd name="connsiteX1" fmla="*/ 0 w 448887"/>
              <a:gd name="connsiteY1" fmla="*/ 0 h 3532909"/>
              <a:gd name="connsiteX2" fmla="*/ 0 w 448887"/>
              <a:gd name="connsiteY2" fmla="*/ 116378 h 3532909"/>
              <a:gd name="connsiteX3" fmla="*/ 448887 w 448887"/>
              <a:gd name="connsiteY3" fmla="*/ 3532909 h 3532909"/>
              <a:gd name="connsiteX4" fmla="*/ 448887 w 448887"/>
              <a:gd name="connsiteY4" fmla="*/ 2518756 h 3532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887" h="3532909">
                <a:moveTo>
                  <a:pt x="448887" y="2518756"/>
                </a:moveTo>
                <a:lnTo>
                  <a:pt x="0" y="0"/>
                </a:lnTo>
                <a:lnTo>
                  <a:pt x="0" y="116378"/>
                </a:lnTo>
                <a:lnTo>
                  <a:pt x="448887" y="3532909"/>
                </a:lnTo>
                <a:lnTo>
                  <a:pt x="448887" y="2518756"/>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584874" y="1915427"/>
            <a:ext cx="1337991" cy="4572000"/>
          </a:xfrm>
          <a:prstGeom prst="rect">
            <a:avLst/>
          </a:prstGeom>
          <a:ln>
            <a:solidFill>
              <a:schemeClr val="accent1"/>
            </a:solidFill>
          </a:ln>
        </p:spPr>
      </p:pic>
      <p:sp>
        <p:nvSpPr>
          <p:cNvPr id="18" name="Content Placeholder 2"/>
          <p:cNvSpPr txBox="1">
            <a:spLocks/>
          </p:cNvSpPr>
          <p:nvPr/>
        </p:nvSpPr>
        <p:spPr>
          <a:xfrm>
            <a:off x="7904215" y="1479066"/>
            <a:ext cx="4191535" cy="5466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Header of report indicates it is comparing v1.0 against v1.1</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9" name="Content Placeholder 2"/>
          <p:cNvSpPr txBox="1">
            <a:spLocks/>
          </p:cNvSpPr>
          <p:nvPr/>
        </p:nvSpPr>
        <p:spPr>
          <a:xfrm>
            <a:off x="9038122" y="2310939"/>
            <a:ext cx="3124608" cy="10691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UR Comparison report indicates what the new forms are (in this case, DA, EX, SDRGCOMP)</a:t>
            </a:r>
          </a:p>
        </p:txBody>
      </p:sp>
      <p:sp>
        <p:nvSpPr>
          <p:cNvPr id="20" name="Content Placeholder 2"/>
          <p:cNvSpPr txBox="1">
            <a:spLocks/>
          </p:cNvSpPr>
          <p:nvPr/>
        </p:nvSpPr>
        <p:spPr>
          <a:xfrm>
            <a:off x="9253596" y="3538018"/>
            <a:ext cx="2777982" cy="1208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c</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Also shows changes to existing elements, such as form name for DM form.</a:t>
            </a: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Up Arrow 20"/>
          <p:cNvSpPr/>
          <p:nvPr/>
        </p:nvSpPr>
        <p:spPr>
          <a:xfrm rot="14351772">
            <a:off x="7370503" y="1806724"/>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13068430">
            <a:off x="8358396" y="2745376"/>
            <a:ext cx="466927" cy="91542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rot="11608697">
            <a:off x="9951538" y="4610350"/>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p:cNvSpPr txBox="1">
            <a:spLocks/>
          </p:cNvSpPr>
          <p:nvPr/>
        </p:nvSpPr>
        <p:spPr>
          <a:xfrm>
            <a:off x="2011680" y="6217920"/>
            <a:ext cx="8604985" cy="4222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 UR Comparison report has 24 different sections, not just the above 2</a:t>
            </a:r>
          </a:p>
        </p:txBody>
      </p:sp>
      <p:sp>
        <p:nvSpPr>
          <p:cNvPr id="25" name="Up Arrow 24"/>
          <p:cNvSpPr/>
          <p:nvPr/>
        </p:nvSpPr>
        <p:spPr>
          <a:xfrm rot="20001916">
            <a:off x="1684669" y="5308271"/>
            <a:ext cx="466927" cy="91542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096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4975654"/>
            <a:ext cx="11365901" cy="1704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9-A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297841" y="284542"/>
            <a:ext cx="10398913" cy="1733728"/>
          </a:xfrm>
        </p:spPr>
        <p:txBody>
          <a:bodyPr>
            <a:noAutofit/>
          </a:bodyPr>
          <a:lstStyle/>
          <a:p>
            <a:pPr lvl="0"/>
            <a:r>
              <a:rPr lang="en-US" sz="3200" dirty="0" smtClean="0">
                <a:latin typeface="Verdana" panose="020B0604030504040204" pitchFamily="34" charset="0"/>
                <a:ea typeface="Verdana" panose="020B0604030504040204" pitchFamily="34" charset="0"/>
                <a:cs typeface="Verdana" panose="020B0604030504040204" pitchFamily="34" charset="0"/>
              </a:rPr>
              <a:t>4) Generates </a:t>
            </a:r>
            <a:r>
              <a:rPr lang="en-US" sz="3200" dirty="0">
                <a:latin typeface="Verdana" panose="020B0604030504040204" pitchFamily="34" charset="0"/>
                <a:ea typeface="Verdana" panose="020B0604030504040204" pitchFamily="34" charset="0"/>
                <a:cs typeface="Verdana" panose="020B0604030504040204" pitchFamily="34" charset="0"/>
              </a:rPr>
              <a:t>simplified user requirements </a:t>
            </a:r>
            <a:r>
              <a:rPr lang="en-US" sz="3200" dirty="0" smtClean="0">
                <a:latin typeface="Verdana" panose="020B0604030504040204" pitchFamily="34" charset="0"/>
                <a:ea typeface="Verdana" panose="020B0604030504040204" pitchFamily="34" charset="0"/>
                <a:cs typeface="Verdana" panose="020B0604030504040204" pitchFamily="34" charset="0"/>
              </a:rPr>
              <a:t>export </a:t>
            </a:r>
            <a:r>
              <a:rPr lang="en-US" sz="3200" dirty="0">
                <a:latin typeface="Verdana" panose="020B0604030504040204" pitchFamily="34" charset="0"/>
                <a:ea typeface="Verdana" panose="020B0604030504040204" pitchFamily="34" charset="0"/>
                <a:cs typeface="Verdana" panose="020B0604030504040204" pitchFamily="34" charset="0"/>
              </a:rPr>
              <a:t>for study team review/approval before UAT</a:t>
            </a:r>
          </a:p>
        </p:txBody>
      </p:sp>
      <p:sp>
        <p:nvSpPr>
          <p:cNvPr id="6" name="Content Placeholder 2"/>
          <p:cNvSpPr txBox="1">
            <a:spLocks/>
          </p:cNvSpPr>
          <p:nvPr/>
        </p:nvSpPr>
        <p:spPr>
          <a:xfrm>
            <a:off x="375384" y="2199503"/>
            <a:ext cx="11365901" cy="402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r>
              <a:rPr lang="en-US" sz="2400" dirty="0" smtClean="0">
                <a:latin typeface="Verdana" panose="020B0604030504040204" pitchFamily="34" charset="0"/>
                <a:ea typeface="Verdana" panose="020B0604030504040204" pitchFamily="34" charset="0"/>
                <a:cs typeface="Verdana" panose="020B0604030504040204" pitchFamily="34" charset="0"/>
              </a:rPr>
              <a:t>The Build file indicates all EDC configuration settings for a study, much more detail than study team members want to review.</a:t>
            </a:r>
          </a:p>
          <a:p>
            <a:pPr>
              <a:spcBef>
                <a:spcPts val="2000"/>
              </a:spcBef>
            </a:pPr>
            <a:r>
              <a:rPr lang="en-US" sz="2400" dirty="0" smtClean="0">
                <a:latin typeface="Verdana" panose="020B0604030504040204" pitchFamily="34" charset="0"/>
                <a:ea typeface="Verdana" panose="020B0604030504040204" pitchFamily="34" charset="0"/>
                <a:cs typeface="Verdana" panose="020B0604030504040204" pitchFamily="34" charset="0"/>
              </a:rPr>
              <a:t>Even the UR file, though simpler than a Build file, is too much to digest for many study team members who just want to see the basics.</a:t>
            </a:r>
          </a:p>
          <a:p>
            <a:pPr>
              <a:spcBef>
                <a:spcPts val="2000"/>
              </a:spcBef>
            </a:pPr>
            <a:r>
              <a:rPr lang="en-US" sz="2400" dirty="0" smtClean="0">
                <a:latin typeface="Verdana" panose="020B0604030504040204" pitchFamily="34" charset="0"/>
                <a:ea typeface="Verdana" panose="020B0604030504040204" pitchFamily="34" charset="0"/>
                <a:cs typeface="Verdana" panose="020B0604030504040204" pitchFamily="34" charset="0"/>
              </a:rPr>
              <a:t>Therefore EDGE can create an even simpler requirements file, known as the EUR or End User Requirements file.</a:t>
            </a:r>
            <a:endParaRPr lang="en-US" sz="2400" dirty="0">
              <a:latin typeface="Verdana" panose="020B0604030504040204" pitchFamily="34" charset="0"/>
              <a:ea typeface="Verdana" panose="020B0604030504040204" pitchFamily="34" charset="0"/>
              <a:cs typeface="Verdana" panose="020B0604030504040204" pitchFamily="34" charset="0"/>
            </a:endParaRPr>
          </a:p>
          <a:p>
            <a:pPr>
              <a:spcBef>
                <a:spcPts val="2000"/>
              </a:spcBef>
            </a:pPr>
            <a:r>
              <a:rPr lang="en-US" sz="2400" dirty="0" smtClean="0">
                <a:latin typeface="Verdana" panose="020B0604030504040204" pitchFamily="34" charset="0"/>
                <a:ea typeface="Verdana" panose="020B0604030504040204" pitchFamily="34" charset="0"/>
                <a:cs typeface="Verdana" panose="020B0604030504040204" pitchFamily="34" charset="0"/>
              </a:rPr>
              <a:t>The EUR displays a visual preview of each </a:t>
            </a:r>
            <a:r>
              <a:rPr lang="en-US" sz="2400" dirty="0" err="1" smtClean="0">
                <a:latin typeface="Verdana" panose="020B0604030504040204" pitchFamily="34" charset="0"/>
                <a:ea typeface="Verdana" panose="020B0604030504040204" pitchFamily="34" charset="0"/>
                <a:cs typeface="Verdana" panose="020B0604030504040204" pitchFamily="34" charset="0"/>
              </a:rPr>
              <a:t>eCRF</a:t>
            </a:r>
            <a:r>
              <a:rPr lang="en-US" sz="2400" dirty="0" smtClean="0">
                <a:latin typeface="Verdana" panose="020B0604030504040204" pitchFamily="34" charset="0"/>
                <a:ea typeface="Verdana" panose="020B0604030504040204" pitchFamily="34" charset="0"/>
                <a:cs typeface="Verdana" panose="020B0604030504040204" pitchFamily="34" charset="0"/>
              </a:rPr>
              <a:t> along with high-level information such as the field ID, textbox character limits, etc.  Another section summarizes the edit checks that open queries.</a:t>
            </a:r>
          </a:p>
        </p:txBody>
      </p:sp>
    </p:spTree>
    <p:extLst>
      <p:ext uri="{BB962C8B-B14F-4D97-AF65-F5344CB8AC3E}">
        <p14:creationId xmlns:p14="http://schemas.microsoft.com/office/powerpoint/2010/main" val="2078645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2" y="1083732"/>
            <a:ext cx="10854339" cy="990601"/>
          </a:xfrm>
        </p:spPr>
        <p:txBody>
          <a:bodyPr>
            <a:normAutofit/>
          </a:bodyPr>
          <a:lstStyle/>
          <a:p>
            <a:pPr lvl="0"/>
            <a:r>
              <a:rPr lang="en-US" sz="2400" dirty="0"/>
              <a:t/>
            </a:r>
            <a:br>
              <a:rPr lang="en-US" sz="2400" dirty="0"/>
            </a:br>
            <a:endParaRPr lang="en-US" sz="2400"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1260909"/>
            <a:ext cx="11291683" cy="5303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9-B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375384" y="1769468"/>
            <a:ext cx="7526957" cy="299936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75385" y="4969580"/>
            <a:ext cx="8248852" cy="1532611"/>
          </a:xfrm>
          <a:prstGeom prst="rect">
            <a:avLst/>
          </a:prstGeom>
          <a:ln>
            <a:solidFill>
              <a:schemeClr val="tx1"/>
            </a:solidFill>
          </a:ln>
        </p:spPr>
      </p:pic>
      <p:sp>
        <p:nvSpPr>
          <p:cNvPr id="10" name="Content Placeholder 2"/>
          <p:cNvSpPr txBox="1">
            <a:spLocks/>
          </p:cNvSpPr>
          <p:nvPr/>
        </p:nvSpPr>
        <p:spPr>
          <a:xfrm>
            <a:off x="7988060" y="2381518"/>
            <a:ext cx="4043518" cy="555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Data Manager generates simplified “EUR” from existing UR</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2"/>
          <p:cNvSpPr txBox="1">
            <a:spLocks/>
          </p:cNvSpPr>
          <p:nvPr/>
        </p:nvSpPr>
        <p:spPr>
          <a:xfrm>
            <a:off x="8216051" y="3269152"/>
            <a:ext cx="3493875" cy="1406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EUR includes visual preview of each </a:t>
            </a:r>
            <a:r>
              <a:rPr lang="en-US" sz="18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eCRF</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plus high-level info about each field (control type, whether it’s required, etc.)</a:t>
            </a:r>
          </a:p>
        </p:txBody>
      </p:sp>
      <p:sp>
        <p:nvSpPr>
          <p:cNvPr id="12" name="Content Placeholder 2"/>
          <p:cNvSpPr txBox="1">
            <a:spLocks/>
          </p:cNvSpPr>
          <p:nvPr/>
        </p:nvSpPr>
        <p:spPr>
          <a:xfrm>
            <a:off x="9005172" y="4680544"/>
            <a:ext cx="2970879" cy="14703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c</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EUR also includes high-level listing of edit checks, including target field label, query message, and logic</a:t>
            </a: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Up Arrow 14"/>
          <p:cNvSpPr/>
          <p:nvPr/>
        </p:nvSpPr>
        <p:spPr>
          <a:xfrm rot="17169524">
            <a:off x="7549554" y="3342113"/>
            <a:ext cx="466927" cy="91542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4997101">
            <a:off x="8463165" y="5418755"/>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021225" y="1458657"/>
            <a:ext cx="5839931" cy="518110"/>
          </a:xfrm>
          <a:prstGeom prst="rect">
            <a:avLst/>
          </a:prstGeom>
        </p:spPr>
      </p:pic>
      <p:sp>
        <p:nvSpPr>
          <p:cNvPr id="14" name="Up Arrow 13"/>
          <p:cNvSpPr/>
          <p:nvPr/>
        </p:nvSpPr>
        <p:spPr>
          <a:xfrm rot="19611981">
            <a:off x="8673222" y="1776458"/>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192506" y="134754"/>
            <a:ext cx="11903244" cy="1166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Simplified “End User Requirements” can be generated from the regular UR</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We would like to secure study team approval of the EDC study design before going to UAT, but the UR/Build files would be hundreds of pages if printed out.  EDGE can take your current study design and generate a simplified representation of the requirements, suitable for team review/approval.</a:t>
            </a:r>
          </a:p>
        </p:txBody>
      </p:sp>
      <p:cxnSp>
        <p:nvCxnSpPr>
          <p:cNvPr id="18" name="Straight Connector 17"/>
          <p:cNvCxnSpPr/>
          <p:nvPr/>
        </p:nvCxnSpPr>
        <p:spPr>
          <a:xfrm>
            <a:off x="93220" y="133149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05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2" y="98274"/>
            <a:ext cx="10854339" cy="849684"/>
          </a:xfrm>
        </p:spPr>
        <p:txBody>
          <a:bodyPr>
            <a:normAutofit/>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Introduction</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5" y="1260909"/>
            <a:ext cx="11097929" cy="5303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Verdana" panose="020B0604030504040204" pitchFamily="34" charset="0"/>
                <a:ea typeface="Verdana" panose="020B0604030504040204" pitchFamily="34" charset="0"/>
                <a:cs typeface="Verdana" panose="020B0604030504040204" pitchFamily="34" charset="0"/>
              </a:rPr>
              <a:t>The EDGE Utility is a validated Excel-based utility that was developed by Sonas Consulting for a large biopharmaceutical sponsor during a consulting engagement in 2014-2015</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r>
              <a:rPr lang="en-US" sz="2400" dirty="0">
                <a:latin typeface="Verdana" panose="020B0604030504040204" pitchFamily="34" charset="0"/>
                <a:ea typeface="Verdana" panose="020B0604030504040204" pitchFamily="34" charset="0"/>
                <a:cs typeface="Verdana" panose="020B0604030504040204" pitchFamily="34" charset="0"/>
              </a:rPr>
              <a:t>The sponsor uses this utility to support the controlled process for EDC development of new studies, study amendments, and Global Library (GLIB) volumes within the sponsor’s preferred EDC vendor system</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r>
              <a:rPr lang="en-US" sz="2400" dirty="0">
                <a:latin typeface="Verdana" panose="020B0604030504040204" pitchFamily="34" charset="0"/>
                <a:ea typeface="Verdana" panose="020B0604030504040204" pitchFamily="34" charset="0"/>
                <a:cs typeface="Verdana" panose="020B0604030504040204" pitchFamily="34" charset="0"/>
              </a:rPr>
              <a:t>Within the past year, EDGE (which stands for “</a:t>
            </a:r>
            <a:r>
              <a:rPr lang="en-US" sz="2400" u="sng" dirty="0">
                <a:latin typeface="Verdana" panose="020B0604030504040204" pitchFamily="34" charset="0"/>
                <a:ea typeface="Verdana" panose="020B0604030504040204" pitchFamily="34" charset="0"/>
                <a:cs typeface="Verdana" panose="020B0604030504040204" pitchFamily="34" charset="0"/>
              </a:rPr>
              <a:t>E</a:t>
            </a:r>
            <a:r>
              <a:rPr lang="en-US" sz="2400" dirty="0">
                <a:latin typeface="Verdana" panose="020B0604030504040204" pitchFamily="34" charset="0"/>
                <a:ea typeface="Verdana" panose="020B0604030504040204" pitchFamily="34" charset="0"/>
                <a:cs typeface="Verdana" panose="020B0604030504040204" pitchFamily="34" charset="0"/>
              </a:rPr>
              <a:t>DC </a:t>
            </a:r>
            <a:r>
              <a:rPr lang="en-US" sz="2400" u="sng" dirty="0">
                <a:latin typeface="Verdana" panose="020B0604030504040204" pitchFamily="34" charset="0"/>
                <a:ea typeface="Verdana" panose="020B0604030504040204" pitchFamily="34" charset="0"/>
                <a:cs typeface="Verdana" panose="020B0604030504040204" pitchFamily="34" charset="0"/>
              </a:rPr>
              <a:t>D</a:t>
            </a:r>
            <a:r>
              <a:rPr lang="en-US" sz="2400" dirty="0">
                <a:latin typeface="Verdana" panose="020B0604030504040204" pitchFamily="34" charset="0"/>
                <a:ea typeface="Verdana" panose="020B0604030504040204" pitchFamily="34" charset="0"/>
                <a:cs typeface="Verdana" panose="020B0604030504040204" pitchFamily="34" charset="0"/>
              </a:rPr>
              <a:t>evelopment and </a:t>
            </a:r>
            <a:r>
              <a:rPr lang="en-US" sz="2400" u="sng" dirty="0">
                <a:latin typeface="Verdana" panose="020B0604030504040204" pitchFamily="34" charset="0"/>
                <a:ea typeface="Verdana" panose="020B0604030504040204" pitchFamily="34" charset="0"/>
                <a:cs typeface="Verdana" panose="020B0604030504040204" pitchFamily="34" charset="0"/>
              </a:rPr>
              <a:t>G</a:t>
            </a:r>
            <a:r>
              <a:rPr lang="en-US" sz="2400" dirty="0">
                <a:latin typeface="Verdana" panose="020B0604030504040204" pitchFamily="34" charset="0"/>
                <a:ea typeface="Verdana" panose="020B0604030504040204" pitchFamily="34" charset="0"/>
                <a:cs typeface="Verdana" panose="020B0604030504040204" pitchFamily="34" charset="0"/>
              </a:rPr>
              <a:t>LIB </a:t>
            </a:r>
            <a:r>
              <a:rPr lang="en-US" sz="2400" u="sng" dirty="0">
                <a:latin typeface="Verdana" panose="020B0604030504040204" pitchFamily="34" charset="0"/>
                <a:ea typeface="Verdana" panose="020B0604030504040204" pitchFamily="34" charset="0"/>
                <a:cs typeface="Verdana" panose="020B0604030504040204" pitchFamily="34" charset="0"/>
              </a:rPr>
              <a:t>E</a:t>
            </a:r>
            <a:r>
              <a:rPr lang="en-US" sz="2400" dirty="0">
                <a:latin typeface="Verdana" panose="020B0604030504040204" pitchFamily="34" charset="0"/>
                <a:ea typeface="Verdana" panose="020B0604030504040204" pitchFamily="34" charset="0"/>
                <a:cs typeface="Verdana" panose="020B0604030504040204" pitchFamily="34" charset="0"/>
              </a:rPr>
              <a:t>nforcement”) was used by the sponsor’s data managers and EDC programmers for more than 100 new study builds and study </a:t>
            </a:r>
            <a:r>
              <a:rPr lang="en-US" sz="2400" dirty="0" smtClean="0">
                <a:latin typeface="Verdana" panose="020B0604030504040204" pitchFamily="34" charset="0"/>
                <a:ea typeface="Verdana" panose="020B0604030504040204" pitchFamily="34" charset="0"/>
                <a:cs typeface="Verdana" panose="020B0604030504040204" pitchFamily="34" charset="0"/>
              </a:rPr>
              <a:t>amendments.</a:t>
            </a:r>
          </a:p>
          <a:p>
            <a:r>
              <a:rPr lang="en-US" sz="2400" dirty="0" smtClean="0">
                <a:latin typeface="Verdana" panose="020B0604030504040204" pitchFamily="34" charset="0"/>
                <a:ea typeface="Verdana" panose="020B0604030504040204" pitchFamily="34" charset="0"/>
                <a:cs typeface="Verdana" panose="020B0604030504040204" pitchFamily="34" charset="0"/>
              </a:rPr>
              <a:t>By the end of the year, the average study build time (from starting development of User Requirements until production release) had been reduced by </a:t>
            </a:r>
            <a:r>
              <a:rPr lang="en-US" sz="2400" b="1" u="sng" dirty="0" smtClean="0">
                <a:latin typeface="Verdana" panose="020B0604030504040204" pitchFamily="34" charset="0"/>
                <a:ea typeface="Verdana" panose="020B0604030504040204" pitchFamily="34" charset="0"/>
                <a:cs typeface="Verdana" panose="020B0604030504040204" pitchFamily="34" charset="0"/>
              </a:rPr>
              <a:t>two weeks</a:t>
            </a:r>
            <a:r>
              <a:rPr lang="en-US" sz="2400" dirty="0" smtClean="0">
                <a:latin typeface="Verdana" panose="020B0604030504040204" pitchFamily="34" charset="0"/>
                <a:ea typeface="Verdana" panose="020B0604030504040204" pitchFamily="34" charset="0"/>
                <a:cs typeface="Verdana" panose="020B0604030504040204" pitchFamily="34" charset="0"/>
              </a:rPr>
              <a:t> thanks to the use of EDGE.</a:t>
            </a:r>
          </a:p>
          <a:p>
            <a:pPr marL="0" indent="0">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0150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10408596" y="6324452"/>
            <a:ext cx="1622982"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10-A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297842" y="284542"/>
            <a:ext cx="10229768" cy="1733728"/>
          </a:xfrm>
        </p:spPr>
        <p:txBody>
          <a:bodyPr>
            <a:noAutofit/>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5</a:t>
            </a:r>
            <a:r>
              <a:rPr lang="en-US" sz="3200" dirty="0">
                <a:latin typeface="Verdana" panose="020B0604030504040204" pitchFamily="34" charset="0"/>
                <a:ea typeface="Verdana" panose="020B0604030504040204" pitchFamily="34" charset="0"/>
                <a:cs typeface="Verdana" panose="020B0604030504040204" pitchFamily="34" charset="0"/>
              </a:rPr>
              <a:t>) Build Autochecker compares UR file against Build file, to determine UR-Build </a:t>
            </a:r>
            <a:r>
              <a:rPr lang="en-US" sz="3200" dirty="0" smtClean="0">
                <a:latin typeface="Verdana" panose="020B0604030504040204" pitchFamily="34" charset="0"/>
                <a:ea typeface="Verdana" panose="020B0604030504040204" pitchFamily="34" charset="0"/>
                <a:cs typeface="Verdana" panose="020B0604030504040204" pitchFamily="34" charset="0"/>
              </a:rPr>
              <a:t>mismatches and/or </a:t>
            </a:r>
            <a:r>
              <a:rPr lang="en-US" sz="3200" dirty="0">
                <a:latin typeface="Verdana" panose="020B0604030504040204" pitchFamily="34" charset="0"/>
                <a:ea typeface="Verdana" panose="020B0604030504040204" pitchFamily="34" charset="0"/>
                <a:cs typeface="Verdana" panose="020B0604030504040204" pitchFamily="34" charset="0"/>
              </a:rPr>
              <a:t>deviations from programming standards</a:t>
            </a:r>
          </a:p>
        </p:txBody>
      </p:sp>
      <p:sp>
        <p:nvSpPr>
          <p:cNvPr id="6" name="Content Placeholder 2"/>
          <p:cNvSpPr txBox="1">
            <a:spLocks/>
          </p:cNvSpPr>
          <p:nvPr/>
        </p:nvSpPr>
        <p:spPr>
          <a:xfrm>
            <a:off x="375384" y="2199503"/>
            <a:ext cx="10588789" cy="41249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r>
              <a:rPr lang="en-US" sz="2000" dirty="0" smtClean="0">
                <a:latin typeface="Verdana" panose="020B0604030504040204" pitchFamily="34" charset="0"/>
                <a:ea typeface="Verdana" panose="020B0604030504040204" pitchFamily="34" charset="0"/>
                <a:cs typeface="Verdana" panose="020B0604030504040204" pitchFamily="34" charset="0"/>
              </a:rPr>
              <a:t>The previous items 1) through 4) are specific to UR development, but EDGE also provides powerful help even after the study is built in the EDC system.</a:t>
            </a:r>
          </a:p>
          <a:p>
            <a:pPr>
              <a:spcBef>
                <a:spcPts val="2000"/>
              </a:spcBef>
            </a:pPr>
            <a:r>
              <a:rPr lang="en-US" sz="2000" dirty="0" smtClean="0">
                <a:latin typeface="Verdana" panose="020B0604030504040204" pitchFamily="34" charset="0"/>
                <a:ea typeface="Verdana" panose="020B0604030504040204" pitchFamily="34" charset="0"/>
                <a:cs typeface="Verdana" panose="020B0604030504040204" pitchFamily="34" charset="0"/>
              </a:rPr>
              <a:t>Once </a:t>
            </a:r>
            <a:r>
              <a:rPr lang="en-US" sz="2000" dirty="0">
                <a:latin typeface="Verdana" panose="020B0604030504040204" pitchFamily="34" charset="0"/>
                <a:ea typeface="Verdana" panose="020B0604030504040204" pitchFamily="34" charset="0"/>
                <a:cs typeface="Verdana" panose="020B0604030504040204" pitchFamily="34" charset="0"/>
              </a:rPr>
              <a:t>a Build file is exported by the EDC programmer, EDGE can compare the UR file and Build file directly in order to see whether they match.</a:t>
            </a:r>
          </a:p>
          <a:p>
            <a:pPr>
              <a:spcBef>
                <a:spcPts val="2000"/>
              </a:spcBef>
            </a:pPr>
            <a:r>
              <a:rPr lang="en-US" sz="2000" dirty="0" smtClean="0">
                <a:latin typeface="Verdana" panose="020B0604030504040204" pitchFamily="34" charset="0"/>
                <a:ea typeface="Verdana" panose="020B0604030504040204" pitchFamily="34" charset="0"/>
                <a:cs typeface="Verdana" panose="020B0604030504040204" pitchFamily="34" charset="0"/>
              </a:rPr>
              <a:t>The Build Autochecker has a similar user interface to the UR Autochecker, including issue dismissal and peer review reporting.</a:t>
            </a:r>
          </a:p>
          <a:p>
            <a:pPr>
              <a:spcBef>
                <a:spcPts val="2000"/>
              </a:spcBef>
            </a:pPr>
            <a:r>
              <a:rPr lang="en-US" sz="2000" dirty="0" smtClean="0">
                <a:latin typeface="Verdana" panose="020B0604030504040204" pitchFamily="34" charset="0"/>
                <a:ea typeface="Verdana" panose="020B0604030504040204" pitchFamily="34" charset="0"/>
                <a:cs typeface="Verdana" panose="020B0604030504040204" pitchFamily="34" charset="0"/>
              </a:rPr>
              <a:t>The Build </a:t>
            </a:r>
            <a:r>
              <a:rPr lang="en-US" sz="2000" dirty="0">
                <a:latin typeface="Verdana" panose="020B0604030504040204" pitchFamily="34" charset="0"/>
                <a:ea typeface="Verdana" panose="020B0604030504040204" pitchFamily="34" charset="0"/>
                <a:cs typeface="Verdana" panose="020B0604030504040204" pitchFamily="34" charset="0"/>
              </a:rPr>
              <a:t>Autochecker includes </a:t>
            </a:r>
            <a:r>
              <a:rPr lang="en-US" sz="2000" dirty="0" smtClean="0">
                <a:latin typeface="Verdana" panose="020B0604030504040204" pitchFamily="34" charset="0"/>
                <a:ea typeface="Verdana" panose="020B0604030504040204" pitchFamily="34" charset="0"/>
                <a:cs typeface="Verdana" panose="020B0604030504040204" pitchFamily="34" charset="0"/>
              </a:rPr>
              <a:t>more than 100 built-in </a:t>
            </a:r>
            <a:r>
              <a:rPr lang="en-US" sz="2000" dirty="0">
                <a:latin typeface="Verdana" panose="020B0604030504040204" pitchFamily="34" charset="0"/>
                <a:ea typeface="Verdana" panose="020B0604030504040204" pitchFamily="34" charset="0"/>
                <a:cs typeface="Verdana" panose="020B0604030504040204" pitchFamily="34" charset="0"/>
              </a:rPr>
              <a:t>checks to look for </a:t>
            </a:r>
            <a:r>
              <a:rPr lang="en-US" sz="2000" dirty="0" smtClean="0">
                <a:latin typeface="Verdana" panose="020B0604030504040204" pitchFamily="34" charset="0"/>
                <a:ea typeface="Verdana" panose="020B0604030504040204" pitchFamily="34" charset="0"/>
                <a:cs typeface="Verdana" panose="020B0604030504040204" pitchFamily="34" charset="0"/>
              </a:rPr>
              <a:t>mismatches between UR and Build, freeing up human testers to focus on the aspects of the EDC build that cannot be automatically checked.</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2000"/>
              </a:spcBef>
            </a:pPr>
            <a:r>
              <a:rPr lang="en-US" sz="2000" dirty="0">
                <a:latin typeface="Verdana" panose="020B0604030504040204" pitchFamily="34" charset="0"/>
                <a:ea typeface="Verdana" panose="020B0604030504040204" pitchFamily="34" charset="0"/>
                <a:cs typeface="Verdana" panose="020B0604030504040204" pitchFamily="34" charset="0"/>
              </a:rPr>
              <a:t>After fixing some </a:t>
            </a:r>
            <a:r>
              <a:rPr lang="en-US" sz="2000" dirty="0" smtClean="0">
                <a:latin typeface="Verdana" panose="020B0604030504040204" pitchFamily="34" charset="0"/>
                <a:ea typeface="Verdana" panose="020B0604030504040204" pitchFamily="34" charset="0"/>
                <a:cs typeface="Verdana" panose="020B0604030504040204" pitchFamily="34" charset="0"/>
              </a:rPr>
              <a:t>issues in the Build, </a:t>
            </a:r>
            <a:r>
              <a:rPr lang="en-US" sz="2000" dirty="0">
                <a:latin typeface="Verdana" panose="020B0604030504040204" pitchFamily="34" charset="0"/>
                <a:ea typeface="Verdana" panose="020B0604030504040204" pitchFamily="34" charset="0"/>
                <a:cs typeface="Verdana" panose="020B0604030504040204" pitchFamily="34" charset="0"/>
              </a:rPr>
              <a:t>you can </a:t>
            </a:r>
            <a:r>
              <a:rPr lang="en-US" sz="2000" dirty="0" smtClean="0">
                <a:latin typeface="Verdana" panose="020B0604030504040204" pitchFamily="34" charset="0"/>
                <a:ea typeface="Verdana" panose="020B0604030504040204" pitchFamily="34" charset="0"/>
                <a:cs typeface="Verdana" panose="020B0604030504040204" pitchFamily="34" charset="0"/>
              </a:rPr>
              <a:t>export an updated Build file, and update the UR if necessary, and then run </a:t>
            </a:r>
            <a:r>
              <a:rPr lang="en-US" sz="2000" dirty="0">
                <a:latin typeface="Verdana" panose="020B0604030504040204" pitchFamily="34" charset="0"/>
                <a:ea typeface="Verdana" panose="020B0604030504040204" pitchFamily="34" charset="0"/>
                <a:cs typeface="Verdana" panose="020B0604030504040204" pitchFamily="34" charset="0"/>
              </a:rPr>
              <a:t>the </a:t>
            </a:r>
            <a:r>
              <a:rPr lang="en-US" sz="2000" dirty="0" smtClean="0">
                <a:latin typeface="Verdana" panose="020B0604030504040204" pitchFamily="34" charset="0"/>
                <a:ea typeface="Verdana" panose="020B0604030504040204" pitchFamily="34" charset="0"/>
                <a:cs typeface="Verdana" panose="020B0604030504040204" pitchFamily="34" charset="0"/>
              </a:rPr>
              <a:t>Build </a:t>
            </a:r>
            <a:r>
              <a:rPr lang="en-US" sz="2000" dirty="0">
                <a:latin typeface="Verdana" panose="020B0604030504040204" pitchFamily="34" charset="0"/>
                <a:ea typeface="Verdana" panose="020B0604030504040204" pitchFamily="34" charset="0"/>
                <a:cs typeface="Verdana" panose="020B0604030504040204" pitchFamily="34" charset="0"/>
              </a:rPr>
              <a:t>Autochecker </a:t>
            </a:r>
            <a:r>
              <a:rPr lang="en-US" sz="2000" dirty="0" smtClean="0">
                <a:latin typeface="Verdana" panose="020B0604030504040204" pitchFamily="34" charset="0"/>
                <a:ea typeface="Verdana" panose="020B0604030504040204" pitchFamily="34" charset="0"/>
                <a:cs typeface="Verdana" panose="020B0604030504040204" pitchFamily="34" charset="0"/>
              </a:rPr>
              <a:t>again.</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6665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4229" y="1666836"/>
            <a:ext cx="10038945" cy="1333202"/>
          </a:xfrm>
          <a:prstGeom prst="rect">
            <a:avLst/>
          </a:prstGeom>
          <a:ln>
            <a:solidFill>
              <a:schemeClr val="accent1"/>
            </a:solidFill>
          </a:ln>
        </p:spPr>
      </p:pic>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8972250" y="3367868"/>
            <a:ext cx="3012522" cy="1212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 Or you can mark issue for dismissal and eventual peer review, if you don’t need to fix it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245700" y="3313339"/>
            <a:ext cx="3554765" cy="13270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If you double-click on UR cell, the UR is opened into Excel, with issue highlighted, and pops up message.</a:t>
            </a:r>
          </a:p>
        </p:txBody>
      </p:sp>
      <p:sp>
        <p:nvSpPr>
          <p:cNvPr id="17" name="Content Placeholder 2"/>
          <p:cNvSpPr txBox="1">
            <a:spLocks/>
          </p:cNvSpPr>
          <p:nvPr/>
        </p:nvSpPr>
        <p:spPr>
          <a:xfrm>
            <a:off x="93220" y="116188"/>
            <a:ext cx="12002530" cy="1512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Fixing a Mismatch Between the UR and Build</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Build Autochecker in EDGE knows the Form Name listed in the UR should match the Form Name in the Build file, but one of them says “Adverse Event” and the other says “Adverse Events”.  To fix it in the UR, double-click on the UR cell and change it there (in the UR).  To see it in the Build file, double-click on the ALS (Build) cell and review it there.  Or you can dismiss the issue if acceptable.</a:t>
            </a:r>
          </a:p>
        </p:txBody>
      </p:sp>
      <p:cxnSp>
        <p:nvCxnSpPr>
          <p:cNvPr id="19" name="Straight Connector 18"/>
          <p:cNvCxnSpPr/>
          <p:nvPr/>
        </p:nvCxnSpPr>
        <p:spPr>
          <a:xfrm>
            <a:off x="93220" y="160100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245700" y="4765140"/>
            <a:ext cx="5318248" cy="1726151"/>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5671227" y="4847824"/>
            <a:ext cx="6306993" cy="1326813"/>
          </a:xfrm>
          <a:prstGeom prst="rect">
            <a:avLst/>
          </a:prstGeom>
          <a:solidFill>
            <a:schemeClr val="bg1"/>
          </a:solidFill>
          <a:ln>
            <a:solidFill>
              <a:schemeClr val="accent1"/>
            </a:solidFill>
          </a:ln>
        </p:spPr>
      </p:pic>
      <p:sp>
        <p:nvSpPr>
          <p:cNvPr id="9" name="Up Arrow 8"/>
          <p:cNvSpPr/>
          <p:nvPr/>
        </p:nvSpPr>
        <p:spPr>
          <a:xfrm rot="1943400">
            <a:off x="2772850" y="2768701"/>
            <a:ext cx="466927" cy="62605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3933628" y="3367868"/>
            <a:ext cx="4467938" cy="1167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Or if you double-click on ALS (Build) cell, the Build file is opened into Excel, with issue highlighted, and pops up message.</a:t>
            </a:r>
          </a:p>
        </p:txBody>
      </p:sp>
      <p:sp>
        <p:nvSpPr>
          <p:cNvPr id="23" name="Up Arrow 22"/>
          <p:cNvSpPr/>
          <p:nvPr/>
        </p:nvSpPr>
        <p:spPr>
          <a:xfrm rot="12256370">
            <a:off x="1625813" y="4433400"/>
            <a:ext cx="466927" cy="996198"/>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rot="9225101">
            <a:off x="6494418" y="4432258"/>
            <a:ext cx="466927" cy="1172759"/>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rot="20098322">
            <a:off x="4818655" y="2766525"/>
            <a:ext cx="466927" cy="654735"/>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rot="19609291">
            <a:off x="10076299" y="2837226"/>
            <a:ext cx="466927" cy="563036"/>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10408596" y="6324452"/>
            <a:ext cx="1622982"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10-B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534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4975654"/>
            <a:ext cx="11365901" cy="1704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408596" y="6324452"/>
            <a:ext cx="1622982"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11-A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297842" y="284542"/>
            <a:ext cx="10229768" cy="1733728"/>
          </a:xfrm>
        </p:spPr>
        <p:txBody>
          <a:bodyPr>
            <a:noAutofit/>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6) Generate </a:t>
            </a:r>
            <a:r>
              <a:rPr lang="en-US" sz="3200" dirty="0">
                <a:latin typeface="Verdana" panose="020B0604030504040204" pitchFamily="34" charset="0"/>
                <a:ea typeface="Verdana" panose="020B0604030504040204" pitchFamily="34" charset="0"/>
                <a:cs typeface="Verdana" panose="020B0604030504040204" pitchFamily="34" charset="0"/>
              </a:rPr>
              <a:t>detailed edit check testing checklists, directing the testing based on check type (numerical range, date compare, etc.)</a:t>
            </a:r>
          </a:p>
        </p:txBody>
      </p:sp>
      <p:sp>
        <p:nvSpPr>
          <p:cNvPr id="6" name="Content Placeholder 2"/>
          <p:cNvSpPr txBox="1">
            <a:spLocks/>
          </p:cNvSpPr>
          <p:nvPr/>
        </p:nvSpPr>
        <p:spPr>
          <a:xfrm>
            <a:off x="297842" y="2018270"/>
            <a:ext cx="11443443" cy="4661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200" dirty="0" smtClean="0">
                <a:latin typeface="Verdana" panose="020B0604030504040204" pitchFamily="34" charset="0"/>
                <a:ea typeface="Verdana" panose="020B0604030504040204" pitchFamily="34" charset="0"/>
                <a:cs typeface="Verdana" panose="020B0604030504040204" pitchFamily="34" charset="0"/>
              </a:rPr>
              <a:t>Although the Build Autochecker looks for many types of problems that can be automatically identified by comparing UR against Build file, not all problems can be identified this way.</a:t>
            </a:r>
          </a:p>
          <a:p>
            <a:pPr>
              <a:spcBef>
                <a:spcPts val="600"/>
              </a:spcBef>
            </a:pPr>
            <a:r>
              <a:rPr lang="en-US" sz="2200" dirty="0" smtClean="0">
                <a:latin typeface="Verdana" panose="020B0604030504040204" pitchFamily="34" charset="0"/>
                <a:ea typeface="Verdana" panose="020B0604030504040204" pitchFamily="34" charset="0"/>
                <a:cs typeface="Verdana" panose="020B0604030504040204" pitchFamily="34" charset="0"/>
              </a:rPr>
              <a:t>For instance, an edit check might not have the right logic specified in the UR, or might not have been programmed correctly.</a:t>
            </a:r>
            <a:endParaRPr lang="en-US" sz="2200" dirty="0">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en-US" sz="2200" dirty="0" smtClean="0">
                <a:latin typeface="Verdana" panose="020B0604030504040204" pitchFamily="34" charset="0"/>
                <a:ea typeface="Verdana" panose="020B0604030504040204" pitchFamily="34" charset="0"/>
                <a:cs typeface="Verdana" panose="020B0604030504040204" pitchFamily="34" charset="0"/>
              </a:rPr>
              <a:t>EDGE can generate Functional Review Checklists, that provide step-by-step testing instructions to allow a human tester to manually verify that edit checks are correctly specified and programmed.</a:t>
            </a:r>
            <a:endParaRPr lang="en-US" sz="2200" dirty="0">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en-US" sz="2200" dirty="0" smtClean="0">
                <a:latin typeface="Verdana" panose="020B0604030504040204" pitchFamily="34" charset="0"/>
                <a:ea typeface="Verdana" panose="020B0604030504040204" pitchFamily="34" charset="0"/>
                <a:cs typeface="Verdana" panose="020B0604030504040204" pitchFamily="34" charset="0"/>
              </a:rPr>
              <a:t>This includes specialized instructions for several types of edit checks that create queries, such as numerical range checks, date comparisons, fields that are conditionally required based on other fields, etc.</a:t>
            </a:r>
          </a:p>
          <a:p>
            <a:pPr>
              <a:spcBef>
                <a:spcPts val="600"/>
              </a:spcBef>
            </a:pPr>
            <a:r>
              <a:rPr lang="en-US" sz="2200" dirty="0" smtClean="0">
                <a:latin typeface="Verdana" panose="020B0604030504040204" pitchFamily="34" charset="0"/>
                <a:ea typeface="Verdana" panose="020B0604030504040204" pitchFamily="34" charset="0"/>
                <a:cs typeface="Verdana" panose="020B0604030504040204" pitchFamily="34" charset="0"/>
              </a:rPr>
              <a:t>In contrast, UAT Checklists only ask for confirmation of data manager acceptance, rather than containing detailed step-by-step testing instructions.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5270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442675" y="1724880"/>
            <a:ext cx="10740452" cy="780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One standard type of edit check is a Date Comparison check, where a query should be fired if one date is before another date.  For instance, if an Adverse Event Start Date comes before a Screening Visit Date.</a:t>
            </a:r>
          </a:p>
        </p:txBody>
      </p:sp>
      <p:sp>
        <p:nvSpPr>
          <p:cNvPr id="17" name="Content Placeholder 2"/>
          <p:cNvSpPr txBox="1">
            <a:spLocks/>
          </p:cNvSpPr>
          <p:nvPr/>
        </p:nvSpPr>
        <p:spPr>
          <a:xfrm>
            <a:off x="93220" y="291830"/>
            <a:ext cx="12002530" cy="13364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Creating detailed edit check testing checklists for two common types of check</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User Requirements (UR) file includes a tab for Edit Checks, specifying how each edit check should behave.  This includes a plain-language description of the edit check logic, along with an “Open Query Logic Type”, specifying a general categorization of edit check.</a:t>
            </a:r>
          </a:p>
        </p:txBody>
      </p:sp>
      <p:cxnSp>
        <p:nvCxnSpPr>
          <p:cNvPr id="19" name="Straight Connector 18"/>
          <p:cNvCxnSpPr/>
          <p:nvPr/>
        </p:nvCxnSpPr>
        <p:spPr>
          <a:xfrm>
            <a:off x="93220" y="160100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10408596" y="6324452"/>
            <a:ext cx="1622982"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11-B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37" y="2675552"/>
            <a:ext cx="10284690" cy="2350786"/>
          </a:xfrm>
          <a:prstGeom prst="rect">
            <a:avLst/>
          </a:prstGeom>
        </p:spPr>
      </p:pic>
      <p:sp>
        <p:nvSpPr>
          <p:cNvPr id="9" name="Up Arrow 8"/>
          <p:cNvSpPr/>
          <p:nvPr/>
        </p:nvSpPr>
        <p:spPr>
          <a:xfrm rot="9093337">
            <a:off x="5125331" y="2576627"/>
            <a:ext cx="466927" cy="155751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2595492">
            <a:off x="5416475" y="4793083"/>
            <a:ext cx="466927" cy="644456"/>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p:cNvSpPr txBox="1">
            <a:spLocks/>
          </p:cNvSpPr>
          <p:nvPr/>
        </p:nvSpPr>
        <p:spPr>
          <a:xfrm>
            <a:off x="554299" y="5346766"/>
            <a:ext cx="10191277" cy="8496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Another standard type of edit check is a Field Should Be Empty check, where a query should be fired if certain conditions are met and also a field is left blank.  For instance, if Dosing Frequency is not “Other”, but the “Specify Details” field is filled in.</a:t>
            </a:r>
          </a:p>
        </p:txBody>
      </p:sp>
      <p:sp>
        <p:nvSpPr>
          <p:cNvPr id="29" name="Content Placeholder 2"/>
          <p:cNvSpPr txBox="1">
            <a:spLocks/>
          </p:cNvSpPr>
          <p:nvPr/>
        </p:nvSpPr>
        <p:spPr>
          <a:xfrm>
            <a:off x="4388302" y="6168026"/>
            <a:ext cx="3093395"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(continued on next slide)</a:t>
            </a:r>
          </a:p>
        </p:txBody>
      </p:sp>
    </p:spTree>
    <p:extLst>
      <p:ext uri="{BB962C8B-B14F-4D97-AF65-F5344CB8AC3E}">
        <p14:creationId xmlns:p14="http://schemas.microsoft.com/office/powerpoint/2010/main" val="2526387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741872" y="1975040"/>
            <a:ext cx="5500243" cy="154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When the testing checklist is automatically generated for the Date Comparison check, it includes instructions for entering various combinations of the two dates, and seeing whether the query fires…</a:t>
            </a:r>
          </a:p>
        </p:txBody>
      </p:sp>
      <p:sp>
        <p:nvSpPr>
          <p:cNvPr id="17" name="Content Placeholder 2"/>
          <p:cNvSpPr txBox="1">
            <a:spLocks/>
          </p:cNvSpPr>
          <p:nvPr/>
        </p:nvSpPr>
        <p:spPr>
          <a:xfrm>
            <a:off x="93220" y="224770"/>
            <a:ext cx="12002530" cy="1264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EXAMPLE: Creating detailed edit check testing checklists for two common types of check</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When Functional Review Checklists are created for the two edit checks (as specified in the previous slide), the testing instructions are tailored to the specific category of edit check (as defined in UR).  This allows specialized edit check testing, by providing appropriate testing instructions.</a:t>
            </a:r>
          </a:p>
        </p:txBody>
      </p:sp>
      <p:cxnSp>
        <p:nvCxnSpPr>
          <p:cNvPr id="19" name="Straight Connector 18"/>
          <p:cNvCxnSpPr/>
          <p:nvPr/>
        </p:nvCxnSpPr>
        <p:spPr>
          <a:xfrm>
            <a:off x="93220" y="160100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10408596" y="6324452"/>
            <a:ext cx="1622982"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11-C</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4828176" y="4059310"/>
            <a:ext cx="7203402" cy="2284696"/>
          </a:xfrm>
          <a:prstGeom prst="rect">
            <a:avLst/>
          </a:prstGeom>
        </p:spPr>
      </p:pic>
      <p:pic>
        <p:nvPicPr>
          <p:cNvPr id="2" name="Picture 1"/>
          <p:cNvPicPr>
            <a:picLocks noChangeAspect="1"/>
          </p:cNvPicPr>
          <p:nvPr/>
        </p:nvPicPr>
        <p:blipFill>
          <a:blip r:embed="rId3"/>
          <a:stretch>
            <a:fillRect/>
          </a:stretch>
        </p:blipFill>
        <p:spPr>
          <a:xfrm>
            <a:off x="6754483" y="1778041"/>
            <a:ext cx="5277094" cy="2555805"/>
          </a:xfrm>
          <a:prstGeom prst="rect">
            <a:avLst/>
          </a:prstGeom>
        </p:spPr>
      </p:pic>
      <p:sp>
        <p:nvSpPr>
          <p:cNvPr id="9" name="Up Arrow 8"/>
          <p:cNvSpPr/>
          <p:nvPr/>
        </p:nvSpPr>
        <p:spPr>
          <a:xfrm rot="6610657">
            <a:off x="6456846" y="2380338"/>
            <a:ext cx="466927" cy="62605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9358526" y="4682310"/>
            <a:ext cx="1582104" cy="18387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285205" y="2476332"/>
            <a:ext cx="966280" cy="20674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819535" y="4242073"/>
            <a:ext cx="3752456" cy="1939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…whereas for the Field Should Be Empty check, the tester is instructed to meet the necessary conditions, then not meet those conditions, etc., in order to explore whether the check works.</a:t>
            </a:r>
          </a:p>
        </p:txBody>
      </p:sp>
      <p:sp>
        <p:nvSpPr>
          <p:cNvPr id="15" name="Up Arrow 14"/>
          <p:cNvSpPr/>
          <p:nvPr/>
        </p:nvSpPr>
        <p:spPr>
          <a:xfrm rot="4574237">
            <a:off x="4594711" y="5081571"/>
            <a:ext cx="466927" cy="62605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594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4975654"/>
            <a:ext cx="11365901" cy="1704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408596" y="6324452"/>
            <a:ext cx="1622982"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12-A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297841" y="353684"/>
            <a:ext cx="11201169" cy="1949570"/>
          </a:xfrm>
        </p:spPr>
        <p:txBody>
          <a:bodyPr>
            <a:noAutofit/>
          </a:bodyPr>
          <a:lstStyle/>
          <a:p>
            <a:pPr lvl="0"/>
            <a:r>
              <a:rPr lang="en-US" sz="3200" dirty="0">
                <a:latin typeface="Verdana" panose="020B0604030504040204" pitchFamily="34" charset="0"/>
                <a:ea typeface="Verdana" panose="020B0604030504040204" pitchFamily="34" charset="0"/>
                <a:cs typeface="Verdana" panose="020B0604030504040204" pitchFamily="34" charset="0"/>
              </a:rPr>
              <a:t>7</a:t>
            </a:r>
            <a:r>
              <a:rPr lang="en-US" sz="3200" dirty="0" smtClean="0">
                <a:latin typeface="Verdana" panose="020B0604030504040204" pitchFamily="34" charset="0"/>
                <a:ea typeface="Verdana" panose="020B0604030504040204" pitchFamily="34" charset="0"/>
                <a:cs typeface="Verdana" panose="020B0604030504040204" pitchFamily="34" charset="0"/>
              </a:rPr>
              <a:t>) </a:t>
            </a:r>
            <a:r>
              <a:rPr lang="en-US" sz="3200" dirty="0">
                <a:latin typeface="Verdana" panose="020B0604030504040204" pitchFamily="34" charset="0"/>
                <a:ea typeface="Verdana" panose="020B0604030504040204" pitchFamily="34" charset="0"/>
                <a:cs typeface="Verdana" panose="020B0604030504040204" pitchFamily="34" charset="0"/>
              </a:rPr>
              <a:t>Automated generation of UAT Checklist includes automatic identification of which EDC elements have changed (and therefore require testing) since previous </a:t>
            </a:r>
            <a:r>
              <a:rPr lang="en-US" sz="3200" dirty="0" smtClean="0">
                <a:latin typeface="Verdana" panose="020B0604030504040204" pitchFamily="34" charset="0"/>
                <a:ea typeface="Verdana" panose="020B0604030504040204" pitchFamily="34" charset="0"/>
                <a:cs typeface="Verdana" panose="020B0604030504040204" pitchFamily="34" charset="0"/>
              </a:rPr>
              <a:t>validation</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p:cNvSpPr txBox="1">
            <a:spLocks/>
          </p:cNvSpPr>
          <p:nvPr/>
        </p:nvSpPr>
        <p:spPr>
          <a:xfrm>
            <a:off x="375384" y="2467155"/>
            <a:ext cx="11365901" cy="38572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r>
              <a:rPr lang="en-US" sz="2200" dirty="0" smtClean="0">
                <a:latin typeface="Verdana" panose="020B0604030504040204" pitchFamily="34" charset="0"/>
                <a:ea typeface="Verdana" panose="020B0604030504040204" pitchFamily="34" charset="0"/>
                <a:cs typeface="Verdana" panose="020B0604030504040204" pitchFamily="34" charset="0"/>
              </a:rPr>
              <a:t>The EDGE utility can automatically generate UAT checklists.</a:t>
            </a:r>
          </a:p>
          <a:p>
            <a:pPr>
              <a:spcBef>
                <a:spcPts val="2000"/>
              </a:spcBef>
            </a:pPr>
            <a:r>
              <a:rPr lang="en-US" sz="2200" dirty="0" smtClean="0">
                <a:latin typeface="Verdana" panose="020B0604030504040204" pitchFamily="34" charset="0"/>
                <a:ea typeface="Verdana" panose="020B0604030504040204" pitchFamily="34" charset="0"/>
                <a:cs typeface="Verdana" panose="020B0604030504040204" pitchFamily="34" charset="0"/>
              </a:rPr>
              <a:t>EDGE will compare your study requirements and study build configuration against what was previously validated, in order to determine which EDC elements (forms, edit checks, etc.) need UAT.</a:t>
            </a:r>
          </a:p>
          <a:p>
            <a:pPr>
              <a:spcBef>
                <a:spcPts val="2000"/>
              </a:spcBef>
            </a:pPr>
            <a:r>
              <a:rPr lang="en-US" sz="2200" dirty="0" smtClean="0">
                <a:latin typeface="Verdana" panose="020B0604030504040204" pitchFamily="34" charset="0"/>
                <a:ea typeface="Verdana" panose="020B0604030504040204" pitchFamily="34" charset="0"/>
                <a:cs typeface="Verdana" panose="020B0604030504040204" pitchFamily="34" charset="0"/>
              </a:rPr>
              <a:t>In the case of new study builds, this means comparing your study against the released Global Library (UR and Build) to see what elements are new or modified from the GLIB.</a:t>
            </a:r>
          </a:p>
          <a:p>
            <a:pPr>
              <a:spcBef>
                <a:spcPts val="2000"/>
              </a:spcBef>
            </a:pPr>
            <a:r>
              <a:rPr lang="en-US" sz="2200" dirty="0" smtClean="0">
                <a:latin typeface="Verdana" panose="020B0604030504040204" pitchFamily="34" charset="0"/>
                <a:ea typeface="Verdana" panose="020B0604030504040204" pitchFamily="34" charset="0"/>
                <a:cs typeface="Verdana" panose="020B0604030504040204" pitchFamily="34" charset="0"/>
              </a:rPr>
              <a:t>In the case of study amendments, this means comparing your study against the existing production version of the study (UR and Build), to see what elements are new or modified from that existing production version.</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8070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493658" y="6324452"/>
            <a:ext cx="1537920"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12-B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192506" y="134754"/>
            <a:ext cx="11903244" cy="1166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Before/After comparison of UR and Build files determines UAT assignments</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 this example, the study includes three forms that were newly added from the previous UR, and one form whose name was changed since the previous Build.  Any differences in requirements, and/or build configuration, will drive assignment on the UAT Checklist of the new/changed elements.</a:t>
            </a:r>
          </a:p>
        </p:txBody>
      </p:sp>
      <p:cxnSp>
        <p:nvCxnSpPr>
          <p:cNvPr id="13" name="Straight Connector 12"/>
          <p:cNvCxnSpPr/>
          <p:nvPr/>
        </p:nvCxnSpPr>
        <p:spPr>
          <a:xfrm>
            <a:off x="93220" y="133149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262647" y="1515192"/>
            <a:ext cx="5060654" cy="1148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UR Comparison of study requirements indicates three new forms recently added (DA, EX, SDRGCOMP)</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4" name="Content Placeholder 2"/>
          <p:cNvSpPr txBox="1">
            <a:spLocks/>
          </p:cNvSpPr>
          <p:nvPr/>
        </p:nvSpPr>
        <p:spPr>
          <a:xfrm>
            <a:off x="315194" y="6095242"/>
            <a:ext cx="6977524" cy="520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 UAT Checklist is generated, assigning all four of these forms (DA, DM, EX, SDRGCOMP) for UAT confirmation. </a:t>
            </a:r>
          </a:p>
        </p:txBody>
      </p:sp>
      <p:pic>
        <p:nvPicPr>
          <p:cNvPr id="2" name="Picture 1"/>
          <p:cNvPicPr>
            <a:picLocks noChangeAspect="1"/>
          </p:cNvPicPr>
          <p:nvPr/>
        </p:nvPicPr>
        <p:blipFill>
          <a:blip r:embed="rId2"/>
          <a:stretch>
            <a:fillRect/>
          </a:stretch>
        </p:blipFill>
        <p:spPr>
          <a:xfrm>
            <a:off x="242296" y="2659094"/>
            <a:ext cx="4840885" cy="1421567"/>
          </a:xfrm>
          <a:prstGeom prst="rect">
            <a:avLst/>
          </a:prstGeom>
          <a:ln>
            <a:solidFill>
              <a:schemeClr val="accent1"/>
            </a:solidFill>
          </a:ln>
        </p:spPr>
      </p:pic>
      <p:pic>
        <p:nvPicPr>
          <p:cNvPr id="3" name="Picture 2"/>
          <p:cNvPicPr>
            <a:picLocks noChangeAspect="1"/>
          </p:cNvPicPr>
          <p:nvPr/>
        </p:nvPicPr>
        <p:blipFill>
          <a:blip r:embed="rId3"/>
          <a:stretch>
            <a:fillRect/>
          </a:stretch>
        </p:blipFill>
        <p:spPr>
          <a:xfrm>
            <a:off x="5430305" y="2671588"/>
            <a:ext cx="6529003" cy="1157094"/>
          </a:xfrm>
          <a:prstGeom prst="rect">
            <a:avLst/>
          </a:prstGeom>
          <a:ln>
            <a:solidFill>
              <a:schemeClr val="accent1"/>
            </a:solidFill>
          </a:ln>
        </p:spPr>
      </p:pic>
      <p:sp>
        <p:nvSpPr>
          <p:cNvPr id="21" name="Up Arrow 20"/>
          <p:cNvSpPr/>
          <p:nvPr/>
        </p:nvSpPr>
        <p:spPr>
          <a:xfrm rot="12613824">
            <a:off x="3181483" y="2127717"/>
            <a:ext cx="466927" cy="594906"/>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10364854">
            <a:off x="7890661" y="2160283"/>
            <a:ext cx="466927" cy="55270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p:cNvSpPr txBox="1">
            <a:spLocks/>
          </p:cNvSpPr>
          <p:nvPr/>
        </p:nvSpPr>
        <p:spPr>
          <a:xfrm>
            <a:off x="5501680" y="1538959"/>
            <a:ext cx="6457628" cy="693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Build Comparison of study build export indicates one existing form with properties modified (DM)</a:t>
            </a:r>
          </a:p>
        </p:txBody>
      </p:sp>
      <p:pic>
        <p:nvPicPr>
          <p:cNvPr id="6" name="Picture 5"/>
          <p:cNvPicPr>
            <a:picLocks noChangeAspect="1"/>
          </p:cNvPicPr>
          <p:nvPr/>
        </p:nvPicPr>
        <p:blipFill>
          <a:blip r:embed="rId4"/>
          <a:stretch>
            <a:fillRect/>
          </a:stretch>
        </p:blipFill>
        <p:spPr>
          <a:xfrm>
            <a:off x="2145928" y="4356187"/>
            <a:ext cx="7601188" cy="1575297"/>
          </a:xfrm>
          <a:prstGeom prst="rect">
            <a:avLst/>
          </a:prstGeom>
        </p:spPr>
      </p:pic>
      <p:sp>
        <p:nvSpPr>
          <p:cNvPr id="27" name="Up Arrow 26"/>
          <p:cNvSpPr/>
          <p:nvPr/>
        </p:nvSpPr>
        <p:spPr>
          <a:xfrm rot="3155968">
            <a:off x="1605776" y="5486540"/>
            <a:ext cx="466927" cy="665684"/>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rot="7323107">
            <a:off x="4079797" y="3775642"/>
            <a:ext cx="466927" cy="665684"/>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rot="14119242">
            <a:off x="6357128" y="3790360"/>
            <a:ext cx="466927" cy="665684"/>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355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4975654"/>
            <a:ext cx="11365901" cy="1704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408596" y="6324452"/>
            <a:ext cx="1622982"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13-A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297842" y="353684"/>
            <a:ext cx="11218422" cy="1949570"/>
          </a:xfrm>
        </p:spPr>
        <p:txBody>
          <a:bodyPr>
            <a:noAutofit/>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8) </a:t>
            </a:r>
            <a:r>
              <a:rPr lang="en-US" sz="3200" dirty="0">
                <a:latin typeface="Verdana" panose="020B0604030504040204" pitchFamily="34" charset="0"/>
                <a:ea typeface="Verdana" panose="020B0604030504040204" pitchFamily="34" charset="0"/>
                <a:cs typeface="Verdana" panose="020B0604030504040204" pitchFamily="34" charset="0"/>
              </a:rPr>
              <a:t>Integrated tracking of UAT testing results (within Excel) enables creation of additional rounds of UAT until all elements are </a:t>
            </a:r>
            <a:r>
              <a:rPr lang="en-US" sz="3200" dirty="0" smtClean="0">
                <a:latin typeface="Verdana" panose="020B0604030504040204" pitchFamily="34" charset="0"/>
                <a:ea typeface="Verdana" panose="020B0604030504040204" pitchFamily="34" charset="0"/>
                <a:cs typeface="Verdana" panose="020B0604030504040204" pitchFamily="34" charset="0"/>
              </a:rPr>
              <a:t>accepted</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p:cNvSpPr txBox="1">
            <a:spLocks/>
          </p:cNvSpPr>
          <p:nvPr/>
        </p:nvSpPr>
        <p:spPr>
          <a:xfrm>
            <a:off x="375384" y="2113472"/>
            <a:ext cx="10588789" cy="4210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r>
              <a:rPr lang="en-US" sz="2200" dirty="0" smtClean="0">
                <a:latin typeface="Verdana" panose="020B0604030504040204" pitchFamily="34" charset="0"/>
                <a:ea typeface="Verdana" panose="020B0604030504040204" pitchFamily="34" charset="0"/>
                <a:cs typeface="Verdana" panose="020B0604030504040204" pitchFamily="34" charset="0"/>
              </a:rPr>
              <a:t>The EDGE utility is an Excel spreadsheet, so you can track UAT testing results (pass/fail) within it via normal Excel data entry and file saving, although cell protection in Excel limits which cells are enterable.</a:t>
            </a:r>
          </a:p>
          <a:p>
            <a:pPr>
              <a:spcBef>
                <a:spcPts val="2000"/>
              </a:spcBef>
            </a:pPr>
            <a:r>
              <a:rPr lang="en-US" sz="2200" dirty="0" smtClean="0">
                <a:latin typeface="Verdana" panose="020B0604030504040204" pitchFamily="34" charset="0"/>
                <a:ea typeface="Verdana" panose="020B0604030504040204" pitchFamily="34" charset="0"/>
                <a:cs typeface="Verdana" panose="020B0604030504040204" pitchFamily="34" charset="0"/>
              </a:rPr>
              <a:t>After completing a round of UAT, you can click a button to generate a second round (typically with an updated UR and/or Build file).</a:t>
            </a:r>
          </a:p>
          <a:p>
            <a:pPr>
              <a:spcBef>
                <a:spcPts val="2000"/>
              </a:spcBef>
            </a:pPr>
            <a:r>
              <a:rPr lang="en-US" sz="2200" dirty="0" smtClean="0">
                <a:latin typeface="Verdana" panose="020B0604030504040204" pitchFamily="34" charset="0"/>
                <a:ea typeface="Verdana" panose="020B0604030504040204" pitchFamily="34" charset="0"/>
                <a:cs typeface="Verdana" panose="020B0604030504040204" pitchFamily="34" charset="0"/>
              </a:rPr>
              <a:t>When generating the new round, if any elements have been added or modified since the previous round, they will be assigned for testing.</a:t>
            </a:r>
          </a:p>
          <a:p>
            <a:pPr>
              <a:spcBef>
                <a:spcPts val="2000"/>
              </a:spcBef>
            </a:pPr>
            <a:r>
              <a:rPr lang="en-US" sz="2200" dirty="0" smtClean="0">
                <a:latin typeface="Verdana" panose="020B0604030504040204" pitchFamily="34" charset="0"/>
                <a:ea typeface="Verdana" panose="020B0604030504040204" pitchFamily="34" charset="0"/>
                <a:cs typeface="Verdana" panose="020B0604030504040204" pitchFamily="34" charset="0"/>
              </a:rPr>
              <a:t>In addition, any elements that failed the previous round, or were deferred (not tested), will be assigned again in the next round.</a:t>
            </a:r>
          </a:p>
          <a:p>
            <a:pPr>
              <a:spcBef>
                <a:spcPts val="2000"/>
              </a:spcBef>
            </a:pPr>
            <a:r>
              <a:rPr lang="en-US" sz="2200" dirty="0" smtClean="0">
                <a:latin typeface="Verdana" panose="020B0604030504040204" pitchFamily="34" charset="0"/>
                <a:ea typeface="Verdana" panose="020B0604030504040204" pitchFamily="34" charset="0"/>
                <a:cs typeface="Verdana" panose="020B0604030504040204" pitchFamily="34" charset="0"/>
              </a:rPr>
              <a:t>In this way, you can continue with UAT rounds until everything passes.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6183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493658" y="6324452"/>
            <a:ext cx="1537920"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13-B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192506" y="134754"/>
            <a:ext cx="11903244" cy="1166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UAT Checklist creation automatically figures out what to test each round</a:t>
            </a:r>
          </a:p>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 this example, which only shows the Forms sections of the UAT Checklists, a mix of testing results (some passing, some not passing) is recorded into EDGE (via regular Excel data entry).  When Round #2 of UAT is generated, anything that didn’t pass Round #1 is assigned again in Round #2.</a:t>
            </a:r>
          </a:p>
        </p:txBody>
      </p:sp>
      <p:cxnSp>
        <p:nvCxnSpPr>
          <p:cNvPr id="13" name="Straight Connector 12"/>
          <p:cNvCxnSpPr/>
          <p:nvPr/>
        </p:nvCxnSpPr>
        <p:spPr>
          <a:xfrm>
            <a:off x="93220" y="1331492"/>
            <a:ext cx="12002530" cy="27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9970851" y="1609282"/>
            <a:ext cx="1976986" cy="2223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In first round of UAT, most forms are accepted, but DM form fails and testing of VISDT is deferred to the next round.</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4" name="Content Placeholder 2"/>
          <p:cNvSpPr txBox="1">
            <a:spLocks/>
          </p:cNvSpPr>
          <p:nvPr/>
        </p:nvSpPr>
        <p:spPr>
          <a:xfrm>
            <a:off x="192505" y="4396531"/>
            <a:ext cx="11755332" cy="520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Before generating Round #2, three new forms are added (DA, EX, SDRGCOMP) to UR &amp; Build, so those will be assigned for UAT Round #2, along with anything needing retesting from Round #1.</a:t>
            </a:r>
          </a:p>
        </p:txBody>
      </p:sp>
      <p:sp>
        <p:nvSpPr>
          <p:cNvPr id="21" name="Up Arrow 20"/>
          <p:cNvSpPr/>
          <p:nvPr/>
        </p:nvSpPr>
        <p:spPr>
          <a:xfrm rot="12613824">
            <a:off x="3181483" y="2127717"/>
            <a:ext cx="466927" cy="594906"/>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92506" y="1522375"/>
            <a:ext cx="9601503" cy="2471412"/>
          </a:xfrm>
          <a:prstGeom prst="rect">
            <a:avLst/>
          </a:prstGeom>
          <a:ln>
            <a:solidFill>
              <a:schemeClr val="tx1"/>
            </a:solidFill>
          </a:ln>
        </p:spPr>
      </p:pic>
      <p:sp>
        <p:nvSpPr>
          <p:cNvPr id="17" name="Up Arrow 16"/>
          <p:cNvSpPr/>
          <p:nvPr/>
        </p:nvSpPr>
        <p:spPr>
          <a:xfrm rot="14617594">
            <a:off x="9443457" y="3303926"/>
            <a:ext cx="466927" cy="665684"/>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rot="10800000">
            <a:off x="3532958" y="3660945"/>
            <a:ext cx="466927" cy="665684"/>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066062" y="4987216"/>
            <a:ext cx="5012767" cy="1701268"/>
          </a:xfrm>
          <a:prstGeom prst="rect">
            <a:avLst/>
          </a:prstGeom>
        </p:spPr>
      </p:pic>
      <p:sp>
        <p:nvSpPr>
          <p:cNvPr id="19" name="Up Arrow 18"/>
          <p:cNvSpPr/>
          <p:nvPr/>
        </p:nvSpPr>
        <p:spPr>
          <a:xfrm rot="8412378">
            <a:off x="4498553" y="4987215"/>
            <a:ext cx="466927" cy="665684"/>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192505" y="5320056"/>
            <a:ext cx="4291946" cy="1291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 In addition to the three new forms, there are two forms that also need to be assigned again: DM, which had failed in Round #1, and VISDT, which was deferred.</a:t>
            </a:r>
          </a:p>
        </p:txBody>
      </p:sp>
      <p:sp>
        <p:nvSpPr>
          <p:cNvPr id="23" name="Up Arrow 22"/>
          <p:cNvSpPr/>
          <p:nvPr/>
        </p:nvSpPr>
        <p:spPr>
          <a:xfrm rot="7723461">
            <a:off x="4426878" y="6040888"/>
            <a:ext cx="466927" cy="665684"/>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429197" y="1538516"/>
            <a:ext cx="419512" cy="29440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551339" y="5026857"/>
            <a:ext cx="419512" cy="29440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016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4975654"/>
            <a:ext cx="11365901" cy="1704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297842" y="353684"/>
            <a:ext cx="11218422" cy="1000663"/>
          </a:xfrm>
        </p:spPr>
        <p:txBody>
          <a:bodyPr>
            <a:noAutofit/>
          </a:bodyPr>
          <a:lstStyle/>
          <a:p>
            <a:r>
              <a:rPr lang="en-US" sz="4800" dirty="0" smtClean="0">
                <a:latin typeface="Verdana" panose="020B0604030504040204" pitchFamily="34" charset="0"/>
                <a:ea typeface="Verdana" panose="020B0604030504040204" pitchFamily="34" charset="0"/>
                <a:cs typeface="Verdana" panose="020B0604030504040204" pitchFamily="34" charset="0"/>
              </a:rPr>
              <a:t>Questions???</a:t>
            </a:r>
            <a:endParaRPr lang="en-US" sz="4800"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p:cNvSpPr txBox="1">
            <a:spLocks/>
          </p:cNvSpPr>
          <p:nvPr/>
        </p:nvSpPr>
        <p:spPr>
          <a:xfrm>
            <a:off x="375384" y="1466491"/>
            <a:ext cx="11442805" cy="4857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None/>
            </a:pPr>
            <a:r>
              <a:rPr lang="en-US" sz="3600" dirty="0" smtClean="0">
                <a:latin typeface="Verdana" panose="020B0604030504040204" pitchFamily="34" charset="0"/>
                <a:ea typeface="Verdana" panose="020B0604030504040204" pitchFamily="34" charset="0"/>
                <a:cs typeface="Verdana" panose="020B0604030504040204" pitchFamily="34" charset="0"/>
              </a:rPr>
              <a:t>For any questions about the EDGE utility, or to request a demo, please contact Jeff Sonas at </a:t>
            </a:r>
            <a:r>
              <a:rPr lang="en-US" sz="3600" dirty="0" smtClean="0">
                <a:latin typeface="Verdana" panose="020B0604030504040204" pitchFamily="34" charset="0"/>
                <a:ea typeface="Verdana" panose="020B0604030504040204" pitchFamily="34" charset="0"/>
                <a:cs typeface="Verdana" panose="020B0604030504040204" pitchFamily="34" charset="0"/>
                <a:hlinkClick r:id="rId2"/>
              </a:rPr>
              <a:t>jeff@sonasconsulting.com</a:t>
            </a:r>
            <a:r>
              <a:rPr lang="en-US" sz="3600" dirty="0" smtClean="0">
                <a:latin typeface="Verdana" panose="020B0604030504040204" pitchFamily="34" charset="0"/>
                <a:ea typeface="Verdana" panose="020B0604030504040204" pitchFamily="34" charset="0"/>
                <a:cs typeface="Verdana" panose="020B0604030504040204" pitchFamily="34" charset="0"/>
              </a:rPr>
              <a:t> or 650-619-4853.</a:t>
            </a:r>
          </a:p>
        </p:txBody>
      </p:sp>
    </p:spTree>
    <p:extLst>
      <p:ext uri="{BB962C8B-B14F-4D97-AF65-F5344CB8AC3E}">
        <p14:creationId xmlns:p14="http://schemas.microsoft.com/office/powerpoint/2010/main" val="477587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2" y="98274"/>
            <a:ext cx="10854339" cy="849684"/>
          </a:xfrm>
        </p:spPr>
        <p:txBody>
          <a:bodyPr>
            <a:normAutofit/>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Two types of files used by the EDGE Utility</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5" y="1260909"/>
            <a:ext cx="11097929" cy="5303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The EDGE utility makes use of two types of Excel file as inputs.</a:t>
            </a:r>
          </a:p>
          <a:p>
            <a:pPr marL="0" indent="0">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AutoNum type="arabicPeriod"/>
            </a:pPr>
            <a:r>
              <a:rPr lang="en-US" sz="2400" dirty="0" smtClean="0">
                <a:latin typeface="Verdana" panose="020B0604030504040204" pitchFamily="34" charset="0"/>
                <a:ea typeface="Verdana" panose="020B0604030504040204" pitchFamily="34" charset="0"/>
                <a:cs typeface="Verdana" panose="020B0604030504040204" pitchFamily="34" charset="0"/>
              </a:rPr>
              <a:t>The </a:t>
            </a:r>
            <a:r>
              <a:rPr lang="en-US"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User Requirements file </a:t>
            </a:r>
            <a:r>
              <a:rPr lang="en-US" sz="2400" dirty="0" smtClean="0">
                <a:latin typeface="Verdana" panose="020B0604030504040204" pitchFamily="34" charset="0"/>
                <a:ea typeface="Verdana" panose="020B0604030504040204" pitchFamily="34" charset="0"/>
                <a:cs typeface="Verdana" panose="020B0604030504040204" pitchFamily="34" charset="0"/>
              </a:rPr>
              <a:t>(the “UR”) is an Excel spreadsheet prepared by the Data Manager to specify the EDC study design requirements.  The data manager starts UR development from a Template UR, populated with all EDC elements from the latest released Global Library (GLIB).</a:t>
            </a:r>
          </a:p>
          <a:p>
            <a:pPr marL="514350" indent="-514350">
              <a:buAutoNum type="arabicPeriod"/>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AutoNum type="arabicPeriod"/>
            </a:pPr>
            <a:r>
              <a:rPr lang="en-US" sz="2400" dirty="0" smtClean="0">
                <a:latin typeface="Verdana" panose="020B0604030504040204" pitchFamily="34" charset="0"/>
                <a:ea typeface="Verdana" panose="020B0604030504040204" pitchFamily="34" charset="0"/>
                <a:cs typeface="Verdana" panose="020B0604030504040204" pitchFamily="34" charset="0"/>
              </a:rPr>
              <a:t>The </a:t>
            </a:r>
            <a:r>
              <a:rPr lang="en-US"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Build file </a:t>
            </a:r>
            <a:r>
              <a:rPr lang="en-US" sz="2400" dirty="0" smtClean="0">
                <a:latin typeface="Verdana" panose="020B0604030504040204" pitchFamily="34" charset="0"/>
                <a:ea typeface="Verdana" panose="020B0604030504040204" pitchFamily="34" charset="0"/>
                <a:cs typeface="Verdana" panose="020B0604030504040204" pitchFamily="34" charset="0"/>
              </a:rPr>
              <a:t>can be exported from the EDC system once some/all of the EDC study has been programmed.  It contains the study metadata for the EDC build.  In the following screenshots, the specific EDC system is </a:t>
            </a:r>
            <a:r>
              <a:rPr lang="en-US" sz="2400" dirty="0" err="1" smtClean="0">
                <a:latin typeface="Verdana" panose="020B0604030504040204" pitchFamily="34" charset="0"/>
                <a:ea typeface="Verdana" panose="020B0604030504040204" pitchFamily="34" charset="0"/>
                <a:cs typeface="Verdana" panose="020B0604030504040204" pitchFamily="34" charset="0"/>
              </a:rPr>
              <a:t>Medidata</a:t>
            </a:r>
            <a:r>
              <a:rPr lang="en-US" sz="2400" dirty="0" smtClean="0">
                <a:latin typeface="Verdana" panose="020B0604030504040204" pitchFamily="34" charset="0"/>
                <a:ea typeface="Verdana" panose="020B0604030504040204" pitchFamily="34" charset="0"/>
                <a:cs typeface="Verdana" panose="020B0604030504040204" pitchFamily="34" charset="0"/>
              </a:rPr>
              <a:t> Rave, so the Build file is an “ALS file” exported from Rave.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2-A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72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2" y="98274"/>
            <a:ext cx="10854339" cy="849684"/>
          </a:xfrm>
        </p:spPr>
        <p:txBody>
          <a:bodyPr>
            <a:normAutofit/>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Two types of files used by the EDGE Utility</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193963" y="997573"/>
            <a:ext cx="6280978" cy="966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User Requirements file (Excel spreadsheet)</a:t>
            </a:r>
          </a:p>
          <a:p>
            <a:pPr lvl="1"/>
            <a:r>
              <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prepared by data manager</a:t>
            </a:r>
          </a:p>
          <a:p>
            <a:pPr lvl="1"/>
            <a:r>
              <a:rPr lang="en-US" sz="1600" u="sng" dirty="0">
                <a:solidFill>
                  <a:srgbClr val="FF0000"/>
                </a:solidFill>
                <a:latin typeface="Verdana" panose="020B0604030504040204" pitchFamily="34" charset="0"/>
                <a:ea typeface="Verdana" panose="020B0604030504040204" pitchFamily="34" charset="0"/>
                <a:cs typeface="Verdana" panose="020B0604030504040204" pitchFamily="34" charset="0"/>
              </a:rPr>
              <a:t>medium</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 detail; does not include </a:t>
            </a:r>
            <a:r>
              <a:rPr lang="en-US" sz="1600" u="sng" dirty="0">
                <a:solidFill>
                  <a:srgbClr val="FF0000"/>
                </a:solidFill>
                <a:latin typeface="Verdana" panose="020B0604030504040204" pitchFamily="34" charset="0"/>
                <a:ea typeface="Verdana" panose="020B0604030504040204" pitchFamily="34" charset="0"/>
                <a:cs typeface="Verdana" panose="020B0604030504040204" pitchFamily="34" charset="0"/>
              </a:rPr>
              <a:t>all</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 EDC settings</a:t>
            </a:r>
            <a:endPar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7"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2-B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62" y="1942652"/>
            <a:ext cx="5959704" cy="2242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661" y="3781237"/>
            <a:ext cx="4794732" cy="2162957"/>
          </a:xfrm>
          <a:prstGeom prst="rect">
            <a:avLst/>
          </a:prstGeom>
        </p:spPr>
      </p:pic>
      <p:sp>
        <p:nvSpPr>
          <p:cNvPr id="12" name="Content Placeholder 2"/>
          <p:cNvSpPr txBox="1">
            <a:spLocks/>
          </p:cNvSpPr>
          <p:nvPr/>
        </p:nvSpPr>
        <p:spPr>
          <a:xfrm>
            <a:off x="6474941" y="997573"/>
            <a:ext cx="5556638" cy="980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2. Build file (Excel spreadsheet)</a:t>
            </a:r>
          </a:p>
          <a:p>
            <a:pPr lvl="1"/>
            <a:r>
              <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exported from built EDC system</a:t>
            </a:r>
          </a:p>
          <a:p>
            <a:pPr lvl="1"/>
            <a:r>
              <a:rPr lang="en-US" sz="1600" u="sng" dirty="0" smtClean="0">
                <a:solidFill>
                  <a:srgbClr val="FF0000"/>
                </a:solidFill>
                <a:latin typeface="Verdana" panose="020B0604030504040204" pitchFamily="34" charset="0"/>
                <a:ea typeface="Verdana" panose="020B0604030504040204" pitchFamily="34" charset="0"/>
                <a:cs typeface="Verdana" panose="020B0604030504040204" pitchFamily="34" charset="0"/>
              </a:rPr>
              <a:t>very</a:t>
            </a:r>
            <a:r>
              <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detailed; complete EDC configuration</a:t>
            </a:r>
            <a:endPar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489" y="2043040"/>
            <a:ext cx="3782886" cy="341864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762" y="3735754"/>
            <a:ext cx="4483503" cy="236207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962" y="5130106"/>
            <a:ext cx="6280978" cy="143565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092" y="4862715"/>
            <a:ext cx="4499716" cy="1504905"/>
          </a:xfrm>
          <a:prstGeom prst="rect">
            <a:avLst/>
          </a:prstGeom>
        </p:spPr>
      </p:pic>
    </p:spTree>
    <p:extLst>
      <p:ext uri="{BB962C8B-B14F-4D97-AF65-F5344CB8AC3E}">
        <p14:creationId xmlns:p14="http://schemas.microsoft.com/office/powerpoint/2010/main" val="1276139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2" y="98274"/>
            <a:ext cx="10854339" cy="849684"/>
          </a:xfrm>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What does the EDGE Utility do?</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1260909"/>
            <a:ext cx="11291683" cy="5303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Before any EDC Programming begins, the EDGE utility assists </a:t>
            </a:r>
            <a:r>
              <a:rPr lang="en-US" dirty="0" smtClean="0">
                <a:latin typeface="Verdana" panose="020B0604030504040204" pitchFamily="34" charset="0"/>
                <a:ea typeface="Verdana" panose="020B0604030504040204" pitchFamily="34" charset="0"/>
                <a:cs typeface="Verdana" panose="020B0604030504040204" pitchFamily="34" charset="0"/>
              </a:rPr>
              <a:t>data management </a:t>
            </a:r>
            <a:r>
              <a:rPr lang="en-US" dirty="0">
                <a:latin typeface="Verdana" panose="020B0604030504040204" pitchFamily="34" charset="0"/>
                <a:ea typeface="Verdana" panose="020B0604030504040204" pitchFamily="34" charset="0"/>
                <a:cs typeface="Verdana" panose="020B0604030504040204" pitchFamily="34" charset="0"/>
              </a:rPr>
              <a:t>in </a:t>
            </a:r>
            <a:r>
              <a:rPr lang="en-US" dirty="0" smtClean="0">
                <a:latin typeface="Verdana" panose="020B0604030504040204" pitchFamily="34" charset="0"/>
                <a:ea typeface="Verdana" panose="020B0604030504040204" pitchFamily="34" charset="0"/>
                <a:cs typeface="Verdana" panose="020B0604030504040204" pitchFamily="34" charset="0"/>
              </a:rPr>
              <a:t>developing, reviewing, </a:t>
            </a:r>
            <a:r>
              <a:rPr lang="en-US" dirty="0">
                <a:latin typeface="Verdana" panose="020B0604030504040204" pitchFamily="34" charset="0"/>
                <a:ea typeface="Verdana" panose="020B0604030504040204" pitchFamily="34" charset="0"/>
                <a:cs typeface="Verdana" panose="020B0604030504040204" pitchFamily="34" charset="0"/>
              </a:rPr>
              <a:t>and finalizing </a:t>
            </a:r>
            <a:r>
              <a:rPr lang="en-US" dirty="0" smtClean="0">
                <a:latin typeface="Verdana" panose="020B0604030504040204" pitchFamily="34" charset="0"/>
                <a:ea typeface="Verdana" panose="020B0604030504040204" pitchFamily="34" charset="0"/>
                <a:cs typeface="Verdana" panose="020B0604030504040204" pitchFamily="34" charset="0"/>
              </a:rPr>
              <a:t>the User Requirements (UR) </a:t>
            </a:r>
            <a:r>
              <a:rPr lang="en-US" dirty="0">
                <a:latin typeface="Verdana" panose="020B0604030504040204" pitchFamily="34" charset="0"/>
                <a:ea typeface="Verdana" panose="020B0604030504040204" pitchFamily="34" charset="0"/>
                <a:cs typeface="Verdana" panose="020B0604030504040204" pitchFamily="34" charset="0"/>
              </a:rPr>
              <a:t>file</a:t>
            </a:r>
            <a:r>
              <a:rPr lang="en-US"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457200" lvl="0" indent="-457200">
              <a:buFont typeface="+mj-lt"/>
              <a:buAutoNum type="arabicParenR"/>
            </a:pPr>
            <a:r>
              <a:rPr lang="en-US" sz="2400" dirty="0">
                <a:latin typeface="Verdana" panose="020B0604030504040204" pitchFamily="34" charset="0"/>
                <a:ea typeface="Verdana" panose="020B0604030504040204" pitchFamily="34" charset="0"/>
                <a:cs typeface="Verdana" panose="020B0604030504040204" pitchFamily="34" charset="0"/>
              </a:rPr>
              <a:t>UR Autochecker analyzes </a:t>
            </a:r>
            <a:r>
              <a:rPr lang="en-US" sz="2400" dirty="0" smtClean="0">
                <a:latin typeface="Verdana" panose="020B0604030504040204" pitchFamily="34" charset="0"/>
                <a:ea typeface="Verdana" panose="020B0604030504040204" pitchFamily="34" charset="0"/>
                <a:cs typeface="Verdana" panose="020B0604030504040204" pitchFamily="34" charset="0"/>
              </a:rPr>
              <a:t>current UR </a:t>
            </a:r>
            <a:r>
              <a:rPr lang="en-US" sz="2400" dirty="0">
                <a:latin typeface="Verdana" panose="020B0604030504040204" pitchFamily="34" charset="0"/>
                <a:ea typeface="Verdana" panose="020B0604030504040204" pitchFamily="34" charset="0"/>
                <a:cs typeface="Verdana" panose="020B0604030504040204" pitchFamily="34" charset="0"/>
              </a:rPr>
              <a:t>for errors, inconsistencies, and </a:t>
            </a:r>
            <a:r>
              <a:rPr lang="en-US" sz="2400" dirty="0" smtClean="0">
                <a:latin typeface="Verdana" panose="020B0604030504040204" pitchFamily="34" charset="0"/>
                <a:ea typeface="Verdana" panose="020B0604030504040204" pitchFamily="34" charset="0"/>
                <a:cs typeface="Verdana" panose="020B0604030504040204" pitchFamily="34" charset="0"/>
              </a:rPr>
              <a:t>deviations from sponsor's </a:t>
            </a:r>
            <a:r>
              <a:rPr lang="en-US" sz="2400" dirty="0">
                <a:latin typeface="Verdana" panose="020B0604030504040204" pitchFamily="34" charset="0"/>
                <a:ea typeface="Verdana" panose="020B0604030504040204" pitchFamily="34" charset="0"/>
                <a:cs typeface="Verdana" panose="020B0604030504040204" pitchFamily="34" charset="0"/>
              </a:rPr>
              <a:t>global and TA-specific standards</a:t>
            </a:r>
          </a:p>
          <a:p>
            <a:pPr marL="457200" lvl="0" indent="-457200">
              <a:buFont typeface="+mj-lt"/>
              <a:buAutoNum type="arabicParenR"/>
            </a:pPr>
            <a:r>
              <a:rPr lang="en-US" sz="2400" dirty="0">
                <a:latin typeface="Verdana" panose="020B0604030504040204" pitchFamily="34" charset="0"/>
                <a:ea typeface="Verdana" panose="020B0604030504040204" pitchFamily="34" charset="0"/>
                <a:cs typeface="Verdana" panose="020B0604030504040204" pitchFamily="34" charset="0"/>
              </a:rPr>
              <a:t>EDGE utility supports peer review and Global Library (GLIB) adherence review process, by requiring data manager justification for </a:t>
            </a:r>
            <a:r>
              <a:rPr lang="en-US" sz="2400" dirty="0" smtClean="0">
                <a:latin typeface="Verdana" panose="020B0604030504040204" pitchFamily="34" charset="0"/>
                <a:ea typeface="Verdana" panose="020B0604030504040204" pitchFamily="34" charset="0"/>
                <a:cs typeface="Verdana" panose="020B0604030504040204" pitchFamily="34" charset="0"/>
              </a:rPr>
              <a:t>unfixed issues, and then auto-generating review </a:t>
            </a:r>
            <a:r>
              <a:rPr lang="en-US" sz="2400" dirty="0">
                <a:latin typeface="Verdana" panose="020B0604030504040204" pitchFamily="34" charset="0"/>
                <a:ea typeface="Verdana" panose="020B0604030504040204" pitchFamily="34" charset="0"/>
                <a:cs typeface="Verdana" panose="020B0604030504040204" pitchFamily="34" charset="0"/>
              </a:rPr>
              <a:t>documentation</a:t>
            </a:r>
          </a:p>
          <a:p>
            <a:pPr marL="457200" lvl="0" indent="-457200">
              <a:buFont typeface="+mj-lt"/>
              <a:buAutoNum type="arabicParenR"/>
            </a:pPr>
            <a:r>
              <a:rPr lang="en-US" sz="2400" dirty="0">
                <a:latin typeface="Verdana" panose="020B0604030504040204" pitchFamily="34" charset="0"/>
                <a:ea typeface="Verdana" panose="020B0604030504040204" pitchFamily="34" charset="0"/>
                <a:cs typeface="Verdana" panose="020B0604030504040204" pitchFamily="34" charset="0"/>
              </a:rPr>
              <a:t>Powerful UR Comparison tool allows easy tracking/reporting of UR changes</a:t>
            </a:r>
          </a:p>
          <a:p>
            <a:pPr marL="457200" lvl="0" indent="-457200">
              <a:buFont typeface="+mj-lt"/>
              <a:buAutoNum type="arabicParenR"/>
            </a:pPr>
            <a:r>
              <a:rPr lang="en-US" sz="2400" dirty="0">
                <a:latin typeface="Verdana" panose="020B0604030504040204" pitchFamily="34" charset="0"/>
                <a:ea typeface="Verdana" panose="020B0604030504040204" pitchFamily="34" charset="0"/>
                <a:cs typeface="Verdana" panose="020B0604030504040204" pitchFamily="34" charset="0"/>
              </a:rPr>
              <a:t>Generates simplified user requirements </a:t>
            </a:r>
            <a:r>
              <a:rPr lang="en-US" sz="2400" dirty="0" smtClean="0">
                <a:latin typeface="Verdana" panose="020B0604030504040204" pitchFamily="34" charset="0"/>
                <a:ea typeface="Verdana" panose="020B0604030504040204" pitchFamily="34" charset="0"/>
                <a:cs typeface="Verdana" panose="020B0604030504040204" pitchFamily="34" charset="0"/>
              </a:rPr>
              <a:t>export for </a:t>
            </a:r>
            <a:r>
              <a:rPr lang="en-US" sz="2400" dirty="0">
                <a:latin typeface="Verdana" panose="020B0604030504040204" pitchFamily="34" charset="0"/>
                <a:ea typeface="Verdana" panose="020B0604030504040204" pitchFamily="34" charset="0"/>
                <a:cs typeface="Verdana" panose="020B0604030504040204" pitchFamily="34" charset="0"/>
              </a:rPr>
              <a:t>study team review/approval before UAT</a:t>
            </a:r>
          </a:p>
          <a:p>
            <a:pPr marL="0" indent="0">
              <a:buNone/>
            </a:pPr>
            <a:endParaRPr lang="en-US" dirty="0" smtClean="0"/>
          </a:p>
          <a:p>
            <a:endParaRPr lang="en-US" dirty="0"/>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3</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389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2" y="98274"/>
            <a:ext cx="10854339" cy="849684"/>
          </a:xfrm>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What else does the EDGE Utility do?</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1260909"/>
            <a:ext cx="11434178" cy="5303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Once </a:t>
            </a:r>
            <a:r>
              <a:rPr lang="en-US" dirty="0">
                <a:latin typeface="Verdana" panose="020B0604030504040204" pitchFamily="34" charset="0"/>
                <a:ea typeface="Verdana" panose="020B0604030504040204" pitchFamily="34" charset="0"/>
                <a:cs typeface="Verdana" panose="020B0604030504040204" pitchFamily="34" charset="0"/>
              </a:rPr>
              <a:t>the EDC programming has begun, the EDGE utility assists the data manager and EDC programmer in managing their build to completion:</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457200" lvl="0" indent="-457200">
              <a:buFont typeface="+mj-lt"/>
              <a:buAutoNum type="arabicParenR" startAt="5"/>
            </a:pPr>
            <a:r>
              <a:rPr lang="en-US" sz="2400" dirty="0" smtClean="0">
                <a:latin typeface="Verdana" panose="020B0604030504040204" pitchFamily="34" charset="0"/>
                <a:ea typeface="Verdana" panose="020B0604030504040204" pitchFamily="34" charset="0"/>
                <a:cs typeface="Verdana" panose="020B0604030504040204" pitchFamily="34" charset="0"/>
              </a:rPr>
              <a:t>Build </a:t>
            </a:r>
            <a:r>
              <a:rPr lang="en-US" sz="2400" dirty="0">
                <a:latin typeface="Verdana" panose="020B0604030504040204" pitchFamily="34" charset="0"/>
                <a:ea typeface="Verdana" panose="020B0604030504040204" pitchFamily="34" charset="0"/>
                <a:cs typeface="Verdana" panose="020B0604030504040204" pitchFamily="34" charset="0"/>
              </a:rPr>
              <a:t>Autochecker compares UR file against Build file, to determine </a:t>
            </a:r>
            <a:r>
              <a:rPr lang="en-US" sz="2400" dirty="0" smtClean="0">
                <a:latin typeface="Verdana" panose="020B0604030504040204" pitchFamily="34" charset="0"/>
                <a:ea typeface="Verdana" panose="020B0604030504040204" pitchFamily="34" charset="0"/>
                <a:cs typeface="Verdana" panose="020B0604030504040204" pitchFamily="34" charset="0"/>
              </a:rPr>
              <a:t>UR-Build mismatches and/or deviations from </a:t>
            </a:r>
            <a:r>
              <a:rPr lang="en-US" sz="2400" dirty="0">
                <a:latin typeface="Verdana" panose="020B0604030504040204" pitchFamily="34" charset="0"/>
                <a:ea typeface="Verdana" panose="020B0604030504040204" pitchFamily="34" charset="0"/>
                <a:cs typeface="Verdana" panose="020B0604030504040204" pitchFamily="34" charset="0"/>
              </a:rPr>
              <a:t>programming standards</a:t>
            </a:r>
          </a:p>
          <a:p>
            <a:pPr marL="457200" indent="-457200">
              <a:buFont typeface="+mj-lt"/>
              <a:buAutoNum type="arabicParenR" startAt="5"/>
            </a:pPr>
            <a:r>
              <a:rPr lang="en-US" sz="2400" dirty="0" smtClean="0">
                <a:latin typeface="Verdana" panose="020B0604030504040204" pitchFamily="34" charset="0"/>
                <a:ea typeface="Verdana" panose="020B0604030504040204" pitchFamily="34" charset="0"/>
                <a:cs typeface="Verdana" panose="020B0604030504040204" pitchFamily="34" charset="0"/>
              </a:rPr>
              <a:t>Generate detailed edit check testing checklists, directing the testing based on check type (numerical range, date compare, etc.)</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457200" lvl="0" indent="-457200">
              <a:buFont typeface="+mj-lt"/>
              <a:buAutoNum type="arabicParenR" startAt="5"/>
            </a:pPr>
            <a:r>
              <a:rPr lang="en-US" sz="2400" dirty="0" smtClean="0">
                <a:latin typeface="Verdana" panose="020B0604030504040204" pitchFamily="34" charset="0"/>
                <a:ea typeface="Verdana" panose="020B0604030504040204" pitchFamily="34" charset="0"/>
                <a:cs typeface="Verdana" panose="020B0604030504040204" pitchFamily="34" charset="0"/>
              </a:rPr>
              <a:t>Automated </a:t>
            </a:r>
            <a:r>
              <a:rPr lang="en-US" sz="2400" dirty="0">
                <a:latin typeface="Verdana" panose="020B0604030504040204" pitchFamily="34" charset="0"/>
                <a:ea typeface="Verdana" panose="020B0604030504040204" pitchFamily="34" charset="0"/>
                <a:cs typeface="Verdana" panose="020B0604030504040204" pitchFamily="34" charset="0"/>
              </a:rPr>
              <a:t>generation of UAT Checklist </a:t>
            </a:r>
            <a:r>
              <a:rPr lang="en-US" sz="2400" dirty="0" smtClean="0">
                <a:latin typeface="Verdana" panose="020B0604030504040204" pitchFamily="34" charset="0"/>
                <a:ea typeface="Verdana" panose="020B0604030504040204" pitchFamily="34" charset="0"/>
                <a:cs typeface="Verdana" panose="020B0604030504040204" pitchFamily="34" charset="0"/>
              </a:rPr>
              <a:t>includes automatic identification of which </a:t>
            </a:r>
            <a:r>
              <a:rPr lang="en-US" sz="2400" dirty="0">
                <a:latin typeface="Verdana" panose="020B0604030504040204" pitchFamily="34" charset="0"/>
                <a:ea typeface="Verdana" panose="020B0604030504040204" pitchFamily="34" charset="0"/>
                <a:cs typeface="Verdana" panose="020B0604030504040204" pitchFamily="34" charset="0"/>
              </a:rPr>
              <a:t>EDC elements have changed (and therefore require testing) since previous </a:t>
            </a:r>
            <a:r>
              <a:rPr lang="en-US" sz="2400" dirty="0" smtClean="0">
                <a:latin typeface="Verdana" panose="020B0604030504040204" pitchFamily="34" charset="0"/>
                <a:ea typeface="Verdana" panose="020B0604030504040204" pitchFamily="34" charset="0"/>
                <a:cs typeface="Verdana" panose="020B0604030504040204" pitchFamily="34" charset="0"/>
              </a:rPr>
              <a:t>validation</a:t>
            </a:r>
          </a:p>
          <a:p>
            <a:pPr marL="457200" lvl="0" indent="-457200">
              <a:buFont typeface="+mj-lt"/>
              <a:buAutoNum type="arabicParenR" startAt="5"/>
            </a:pPr>
            <a:r>
              <a:rPr lang="en-US" sz="2400" dirty="0" smtClean="0">
                <a:latin typeface="Verdana" panose="020B0604030504040204" pitchFamily="34" charset="0"/>
                <a:ea typeface="Verdana" panose="020B0604030504040204" pitchFamily="34" charset="0"/>
                <a:cs typeface="Verdana" panose="020B0604030504040204" pitchFamily="34" charset="0"/>
              </a:rPr>
              <a:t>Integrated </a:t>
            </a:r>
            <a:r>
              <a:rPr lang="en-US" sz="2400" dirty="0">
                <a:latin typeface="Verdana" panose="020B0604030504040204" pitchFamily="34" charset="0"/>
                <a:ea typeface="Verdana" panose="020B0604030504040204" pitchFamily="34" charset="0"/>
                <a:cs typeface="Verdana" panose="020B0604030504040204" pitchFamily="34" charset="0"/>
              </a:rPr>
              <a:t>tracking of UAT testing results (within Excel) enables creation of additional rounds of UAT until all elements are accepted</a:t>
            </a:r>
          </a:p>
          <a:p>
            <a:pPr marL="457200" lvl="0" indent="-457200">
              <a:buFont typeface="+mj-lt"/>
              <a:buAutoNum type="arabicParenR" startAt="5"/>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smtClean="0"/>
          </a:p>
          <a:p>
            <a:endParaRPr lang="en-US" dirty="0"/>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4</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579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2" y="98274"/>
            <a:ext cx="10854339" cy="849684"/>
          </a:xfrm>
        </p:spPr>
        <p:txBody>
          <a:bodyPr>
            <a:normAutofit fontScale="90000"/>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“Dashboard” tab in EDGE gives access to all functions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2173857" y="1260909"/>
            <a:ext cx="8514271" cy="5139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r>
              <a:rPr lang="en-US" dirty="0" smtClean="0">
                <a:latin typeface="Verdana" panose="020B0604030504040204" pitchFamily="34" charset="0"/>
                <a:ea typeface="Verdana" panose="020B0604030504040204" pitchFamily="34" charset="0"/>
                <a:cs typeface="Verdana" panose="020B0604030504040204" pitchFamily="34" charset="0"/>
              </a:rPr>
              <a:t>The EDGE utility is a macro-driven Excel spreadsheet.</a:t>
            </a:r>
          </a:p>
          <a:p>
            <a:pPr>
              <a:spcBef>
                <a:spcPts val="2000"/>
              </a:spcBef>
            </a:pPr>
            <a:r>
              <a:rPr lang="en-US" dirty="0" smtClean="0">
                <a:latin typeface="Verdana" panose="020B0604030504040204" pitchFamily="34" charset="0"/>
                <a:ea typeface="Verdana" panose="020B0604030504040204" pitchFamily="34" charset="0"/>
                <a:cs typeface="Verdana" panose="020B0604030504040204" pitchFamily="34" charset="0"/>
              </a:rPr>
              <a:t>All of the details </a:t>
            </a:r>
            <a:r>
              <a:rPr lang="en-US" dirty="0">
                <a:latin typeface="Verdana" panose="020B0604030504040204" pitchFamily="34" charset="0"/>
                <a:ea typeface="Verdana" panose="020B0604030504040204" pitchFamily="34" charset="0"/>
                <a:cs typeface="Verdana" panose="020B0604030504040204" pitchFamily="34" charset="0"/>
              </a:rPr>
              <a:t>about your EDC study reside inside the UR or Build </a:t>
            </a:r>
            <a:r>
              <a:rPr lang="en-US" dirty="0" smtClean="0">
                <a:latin typeface="Verdana" panose="020B0604030504040204" pitchFamily="34" charset="0"/>
                <a:ea typeface="Verdana" panose="020B0604030504040204" pitchFamily="34" charset="0"/>
                <a:cs typeface="Verdana" panose="020B0604030504040204" pitchFamily="34" charset="0"/>
              </a:rPr>
              <a:t>files, whereas EDGE just keeps track of where those files live, so it can analyze them.</a:t>
            </a: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2000"/>
              </a:spcBef>
            </a:pPr>
            <a:r>
              <a:rPr lang="en-US" dirty="0" smtClean="0">
                <a:latin typeface="Verdana" panose="020B0604030504040204" pitchFamily="34" charset="0"/>
                <a:ea typeface="Verdana" panose="020B0604030504040204" pitchFamily="34" charset="0"/>
                <a:cs typeface="Verdana" panose="020B0604030504040204" pitchFamily="34" charset="0"/>
              </a:rPr>
              <a:t>The “Dashboard” tab is your launching point for all functionality.</a:t>
            </a:r>
          </a:p>
          <a:p>
            <a:pPr>
              <a:spcBef>
                <a:spcPts val="2000"/>
              </a:spcBef>
            </a:pPr>
            <a:r>
              <a:rPr lang="en-US" dirty="0" smtClean="0">
                <a:latin typeface="Verdana" panose="020B0604030504040204" pitchFamily="34" charset="0"/>
                <a:ea typeface="Verdana" panose="020B0604030504040204" pitchFamily="34" charset="0"/>
                <a:cs typeface="Verdana" panose="020B0604030504040204" pitchFamily="34" charset="0"/>
              </a:rPr>
              <a:t>Other tabs are formatted for output of various reports.</a:t>
            </a:r>
          </a:p>
          <a:p>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5-A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Content Placeholder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962" y="1357816"/>
            <a:ext cx="1741742" cy="5014108"/>
          </a:xfrm>
        </p:spPr>
      </p:pic>
    </p:spTree>
    <p:extLst>
      <p:ext uri="{BB962C8B-B14F-4D97-AF65-F5344CB8AC3E}">
        <p14:creationId xmlns:p14="http://schemas.microsoft.com/office/powerpoint/2010/main" val="129633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2" y="98274"/>
            <a:ext cx="10854339" cy="849684"/>
          </a:xfrm>
        </p:spPr>
        <p:txBody>
          <a:bodyPr>
            <a:normAutofit fontScale="90000"/>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“Dashboard” tab in EDGE gives access to all functions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4817" y="850146"/>
            <a:ext cx="6121667" cy="227466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324" y="3242875"/>
            <a:ext cx="6251613" cy="11217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817" y="4482721"/>
            <a:ext cx="6535553" cy="2229826"/>
          </a:xfrm>
          <a:prstGeom prst="rect">
            <a:avLst/>
          </a:prstGeom>
        </p:spPr>
      </p:pic>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Content Placeholder 1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93962" y="1357816"/>
            <a:ext cx="1741742" cy="5014108"/>
          </a:xfrm>
        </p:spPr>
      </p:pic>
      <p:sp>
        <p:nvSpPr>
          <p:cNvPr id="17"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5-B</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Freeform 2"/>
          <p:cNvSpPr/>
          <p:nvPr/>
        </p:nvSpPr>
        <p:spPr>
          <a:xfrm>
            <a:off x="1935892" y="848497"/>
            <a:ext cx="510746" cy="2265406"/>
          </a:xfrm>
          <a:custGeom>
            <a:avLst/>
            <a:gdLst>
              <a:gd name="connsiteX0" fmla="*/ 0 w 510746"/>
              <a:gd name="connsiteY0" fmla="*/ 502508 h 2265406"/>
              <a:gd name="connsiteX1" fmla="*/ 510746 w 510746"/>
              <a:gd name="connsiteY1" fmla="*/ 0 h 2265406"/>
              <a:gd name="connsiteX2" fmla="*/ 510746 w 510746"/>
              <a:gd name="connsiteY2" fmla="*/ 2265406 h 2265406"/>
              <a:gd name="connsiteX3" fmla="*/ 0 w 510746"/>
              <a:gd name="connsiteY3" fmla="*/ 1153298 h 2265406"/>
              <a:gd name="connsiteX4" fmla="*/ 0 w 510746"/>
              <a:gd name="connsiteY4" fmla="*/ 502508 h 226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746" h="2265406">
                <a:moveTo>
                  <a:pt x="0" y="502508"/>
                </a:moveTo>
                <a:lnTo>
                  <a:pt x="510746" y="0"/>
                </a:lnTo>
                <a:lnTo>
                  <a:pt x="510746" y="2265406"/>
                </a:lnTo>
                <a:lnTo>
                  <a:pt x="0" y="1153298"/>
                </a:lnTo>
                <a:lnTo>
                  <a:pt x="0" y="502508"/>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935892" y="2619632"/>
            <a:ext cx="551935" cy="1746422"/>
          </a:xfrm>
          <a:custGeom>
            <a:avLst/>
            <a:gdLst>
              <a:gd name="connsiteX0" fmla="*/ 551935 w 551935"/>
              <a:gd name="connsiteY0" fmla="*/ 626076 h 1746422"/>
              <a:gd name="connsiteX1" fmla="*/ 551935 w 551935"/>
              <a:gd name="connsiteY1" fmla="*/ 1746422 h 1746422"/>
              <a:gd name="connsiteX2" fmla="*/ 0 w 551935"/>
              <a:gd name="connsiteY2" fmla="*/ 296563 h 1746422"/>
              <a:gd name="connsiteX3" fmla="*/ 0 w 551935"/>
              <a:gd name="connsiteY3" fmla="*/ 0 h 1746422"/>
              <a:gd name="connsiteX4" fmla="*/ 551935 w 551935"/>
              <a:gd name="connsiteY4" fmla="*/ 626076 h 1746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35" h="1746422">
                <a:moveTo>
                  <a:pt x="551935" y="626076"/>
                </a:moveTo>
                <a:lnTo>
                  <a:pt x="551935" y="1746422"/>
                </a:lnTo>
                <a:lnTo>
                  <a:pt x="0" y="296563"/>
                </a:lnTo>
                <a:lnTo>
                  <a:pt x="0" y="0"/>
                </a:lnTo>
                <a:lnTo>
                  <a:pt x="551935" y="626076"/>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935892" y="3237470"/>
            <a:ext cx="502508" cy="3459892"/>
          </a:xfrm>
          <a:custGeom>
            <a:avLst/>
            <a:gdLst>
              <a:gd name="connsiteX0" fmla="*/ 502508 w 502508"/>
              <a:gd name="connsiteY0" fmla="*/ 1235676 h 3459892"/>
              <a:gd name="connsiteX1" fmla="*/ 502508 w 502508"/>
              <a:gd name="connsiteY1" fmla="*/ 3459892 h 3459892"/>
              <a:gd name="connsiteX2" fmla="*/ 0 w 502508"/>
              <a:gd name="connsiteY2" fmla="*/ 576649 h 3459892"/>
              <a:gd name="connsiteX3" fmla="*/ 0 w 502508"/>
              <a:gd name="connsiteY3" fmla="*/ 0 h 3459892"/>
              <a:gd name="connsiteX4" fmla="*/ 502508 w 502508"/>
              <a:gd name="connsiteY4" fmla="*/ 1235676 h 3459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08" h="3459892">
                <a:moveTo>
                  <a:pt x="502508" y="1235676"/>
                </a:moveTo>
                <a:lnTo>
                  <a:pt x="502508" y="3459892"/>
                </a:lnTo>
                <a:lnTo>
                  <a:pt x="0" y="576649"/>
                </a:lnTo>
                <a:lnTo>
                  <a:pt x="0" y="0"/>
                </a:lnTo>
                <a:lnTo>
                  <a:pt x="502508" y="1235676"/>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9075409" y="1186252"/>
            <a:ext cx="2127686" cy="1346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Type in project details and browse to location of GLIB UR template file</a:t>
            </a:r>
          </a:p>
          <a:p>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Content Placeholder 2"/>
          <p:cNvSpPr txBox="1">
            <a:spLocks/>
          </p:cNvSpPr>
          <p:nvPr/>
        </p:nvSpPr>
        <p:spPr>
          <a:xfrm>
            <a:off x="9314607" y="3024279"/>
            <a:ext cx="2601776" cy="1471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Whenever there is a newer version of the study UR, browse to it so that EDGE can analyze it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9" name="Content Placeholder 2"/>
          <p:cNvSpPr txBox="1">
            <a:spLocks/>
          </p:cNvSpPr>
          <p:nvPr/>
        </p:nvSpPr>
        <p:spPr>
          <a:xfrm>
            <a:off x="9438753" y="4912469"/>
            <a:ext cx="2146890" cy="1089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 Macro buttons give access to many powerful features</a:t>
            </a: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Up Arrow 19"/>
          <p:cNvSpPr/>
          <p:nvPr/>
        </p:nvSpPr>
        <p:spPr>
          <a:xfrm rot="17110952">
            <a:off x="8368864" y="1383896"/>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15119210">
            <a:off x="8393440" y="3314886"/>
            <a:ext cx="466927" cy="91542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14566035">
            <a:off x="8787076" y="5030500"/>
            <a:ext cx="466927" cy="700391"/>
          </a:xfrm>
          <a:prstGeom prst="upArrow">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961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2329314" y="6679933"/>
            <a:ext cx="33683" cy="467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375384" y="4975654"/>
            <a:ext cx="11365901" cy="1704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4" name="Content Placeholder 2"/>
          <p:cNvSpPr txBox="1">
            <a:spLocks/>
          </p:cNvSpPr>
          <p:nvPr/>
        </p:nvSpPr>
        <p:spPr>
          <a:xfrm>
            <a:off x="10527610" y="6324452"/>
            <a:ext cx="1503968" cy="355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SLIDE 6-A</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297842" y="284542"/>
            <a:ext cx="9521662" cy="1733728"/>
          </a:xfrm>
        </p:spPr>
        <p:txBody>
          <a:bodyPr>
            <a:noAutofit/>
          </a:bodyPr>
          <a:lstStyle/>
          <a:p>
            <a:r>
              <a:rPr lang="en-US" sz="3200" dirty="0">
                <a:latin typeface="Verdana" panose="020B0604030504040204" pitchFamily="34" charset="0"/>
                <a:ea typeface="Verdana" panose="020B0604030504040204" pitchFamily="34" charset="0"/>
                <a:cs typeface="Verdana" panose="020B0604030504040204" pitchFamily="34" charset="0"/>
              </a:rPr>
              <a:t>1) UR Autochecker analyzes </a:t>
            </a:r>
            <a:r>
              <a:rPr lang="en-US" sz="3200" dirty="0" smtClean="0">
                <a:latin typeface="Verdana" panose="020B0604030504040204" pitchFamily="34" charset="0"/>
                <a:ea typeface="Verdana" panose="020B0604030504040204" pitchFamily="34" charset="0"/>
                <a:cs typeface="Verdana" panose="020B0604030504040204" pitchFamily="34" charset="0"/>
              </a:rPr>
              <a:t>current UR for </a:t>
            </a:r>
            <a:r>
              <a:rPr lang="en-US" sz="3200" dirty="0">
                <a:latin typeface="Verdana" panose="020B0604030504040204" pitchFamily="34" charset="0"/>
                <a:ea typeface="Verdana" panose="020B0604030504040204" pitchFamily="34" charset="0"/>
                <a:cs typeface="Verdana" panose="020B0604030504040204" pitchFamily="34" charset="0"/>
              </a:rPr>
              <a:t>errors, inconsistencies, and </a:t>
            </a:r>
            <a:r>
              <a:rPr lang="en-US" sz="3200" dirty="0" smtClean="0">
                <a:latin typeface="Verdana" panose="020B0604030504040204" pitchFamily="34" charset="0"/>
                <a:ea typeface="Verdana" panose="020B0604030504040204" pitchFamily="34" charset="0"/>
                <a:cs typeface="Verdana" panose="020B0604030504040204" pitchFamily="34" charset="0"/>
              </a:rPr>
              <a:t>deviations from </a:t>
            </a:r>
            <a:r>
              <a:rPr lang="en-US" sz="3200" dirty="0">
                <a:latin typeface="Verdana" panose="020B0604030504040204" pitchFamily="34" charset="0"/>
                <a:ea typeface="Verdana" panose="020B0604030504040204" pitchFamily="34" charset="0"/>
                <a:cs typeface="Verdana" panose="020B0604030504040204" pitchFamily="34" charset="0"/>
              </a:rPr>
              <a:t>sponsor's global and TA-specific standards</a:t>
            </a:r>
          </a:p>
        </p:txBody>
      </p:sp>
      <p:sp>
        <p:nvSpPr>
          <p:cNvPr id="6" name="Content Placeholder 2"/>
          <p:cNvSpPr txBox="1">
            <a:spLocks/>
          </p:cNvSpPr>
          <p:nvPr/>
        </p:nvSpPr>
        <p:spPr>
          <a:xfrm>
            <a:off x="375385" y="2199503"/>
            <a:ext cx="10058400" cy="402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r>
              <a:rPr lang="en-US" sz="2400" dirty="0">
                <a:latin typeface="Verdana" panose="020B0604030504040204" pitchFamily="34" charset="0"/>
                <a:ea typeface="Verdana" panose="020B0604030504040204" pitchFamily="34" charset="0"/>
                <a:cs typeface="Verdana" panose="020B0604030504040204" pitchFamily="34" charset="0"/>
              </a:rPr>
              <a:t>Once EDGE knows where your latest study UR resides, it can analyze it for problems.</a:t>
            </a:r>
          </a:p>
          <a:p>
            <a:pPr>
              <a:spcBef>
                <a:spcPts val="2000"/>
              </a:spcBef>
            </a:pPr>
            <a:r>
              <a:rPr lang="en-US" sz="2400" dirty="0">
                <a:latin typeface="Verdana" panose="020B0604030504040204" pitchFamily="34" charset="0"/>
                <a:ea typeface="Verdana" panose="020B0604030504040204" pitchFamily="34" charset="0"/>
                <a:cs typeface="Verdana" panose="020B0604030504040204" pitchFamily="34" charset="0"/>
              </a:rPr>
              <a:t>The UR Autochecker includes hundreds of built-in checks to look for specific </a:t>
            </a:r>
            <a:r>
              <a:rPr lang="en-US" sz="2400" dirty="0" smtClean="0">
                <a:latin typeface="Verdana" panose="020B0604030504040204" pitchFamily="34" charset="0"/>
                <a:ea typeface="Verdana" panose="020B0604030504040204" pitchFamily="34" charset="0"/>
                <a:cs typeface="Verdana" panose="020B0604030504040204" pitchFamily="34" charset="0"/>
              </a:rPr>
              <a:t>problems within the User Requirements.</a:t>
            </a:r>
            <a:endParaRPr lang="en-US" sz="2400" dirty="0">
              <a:latin typeface="Verdana" panose="020B0604030504040204" pitchFamily="34" charset="0"/>
              <a:ea typeface="Verdana" panose="020B0604030504040204" pitchFamily="34" charset="0"/>
              <a:cs typeface="Verdana" panose="020B0604030504040204" pitchFamily="34" charset="0"/>
            </a:endParaRPr>
          </a:p>
          <a:p>
            <a:pPr>
              <a:spcBef>
                <a:spcPts val="2000"/>
              </a:spcBef>
            </a:pPr>
            <a:r>
              <a:rPr lang="en-US" sz="2400" dirty="0">
                <a:latin typeface="Verdana" panose="020B0604030504040204" pitchFamily="34" charset="0"/>
                <a:ea typeface="Verdana" panose="020B0604030504040204" pitchFamily="34" charset="0"/>
                <a:cs typeface="Verdana" panose="020B0604030504040204" pitchFamily="34" charset="0"/>
              </a:rPr>
              <a:t>Many of the findings can be resolved by going into your UR and fixing them.</a:t>
            </a:r>
          </a:p>
          <a:p>
            <a:pPr>
              <a:spcBef>
                <a:spcPts val="2000"/>
              </a:spcBef>
            </a:pPr>
            <a:r>
              <a:rPr lang="en-US" sz="2400" dirty="0">
                <a:latin typeface="Verdana" panose="020B0604030504040204" pitchFamily="34" charset="0"/>
                <a:ea typeface="Verdana" panose="020B0604030504040204" pitchFamily="34" charset="0"/>
                <a:cs typeface="Verdana" panose="020B0604030504040204" pitchFamily="34" charset="0"/>
              </a:rPr>
              <a:t>After fixing some issues, you can save your UR and run the UR Autochecker </a:t>
            </a:r>
            <a:r>
              <a:rPr lang="en-US" sz="2400" dirty="0" smtClean="0">
                <a:latin typeface="Verdana" panose="020B0604030504040204" pitchFamily="34" charset="0"/>
                <a:ea typeface="Verdana" panose="020B0604030504040204" pitchFamily="34" charset="0"/>
                <a:cs typeface="Verdana" panose="020B0604030504040204" pitchFamily="34" charset="0"/>
              </a:rPr>
              <a:t>again</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9938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3601</Words>
  <Application>Microsoft Office PowerPoint</Application>
  <PresentationFormat>Custom</PresentationFormat>
  <Paragraphs>181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Overview of EDGE Utility </vt:lpstr>
      <vt:lpstr>Introduction</vt:lpstr>
      <vt:lpstr>Two types of files used by the EDGE Utility</vt:lpstr>
      <vt:lpstr>Two types of files used by the EDGE Utility</vt:lpstr>
      <vt:lpstr>What does the EDGE Utility do?</vt:lpstr>
      <vt:lpstr>What else does the EDGE Utility do?</vt:lpstr>
      <vt:lpstr>“Dashboard” tab in EDGE gives access to all functions</vt:lpstr>
      <vt:lpstr>“Dashboard” tab in EDGE gives access to all functions</vt:lpstr>
      <vt:lpstr>1) UR Autochecker analyzes current UR for errors, inconsistencies, and deviations from sponsor's global and TA-specific standards</vt:lpstr>
      <vt:lpstr>PowerPoint Presentation</vt:lpstr>
      <vt:lpstr>PowerPoint Presentation</vt:lpstr>
      <vt:lpstr>2) EDGE utility supports peer review and Global Library (GLIB) adherence review process, by requiring data manager justification for unfixed issues, and then auto-generating review documentation</vt:lpstr>
      <vt:lpstr>PowerPoint Presentation</vt:lpstr>
      <vt:lpstr>PowerPoint Presentation</vt:lpstr>
      <vt:lpstr>PowerPoint Presentation</vt:lpstr>
      <vt:lpstr>3) Powerful UR Comparison tool allows easy tracking/reporting of UR changes</vt:lpstr>
      <vt:lpstr>PowerPoint Presentation</vt:lpstr>
      <vt:lpstr>4) Generates simplified user requirements export for study team review/approval before UAT</vt:lpstr>
      <vt:lpstr> </vt:lpstr>
      <vt:lpstr>5) Build Autochecker compares UR file against Build file, to determine UR-Build mismatches and/or deviations from programming standards</vt:lpstr>
      <vt:lpstr>PowerPoint Presentation</vt:lpstr>
      <vt:lpstr>6) Generate detailed edit check testing checklists, directing the testing based on check type (numerical range, date compare, etc.)</vt:lpstr>
      <vt:lpstr>PowerPoint Presentation</vt:lpstr>
      <vt:lpstr>PowerPoint Presentation</vt:lpstr>
      <vt:lpstr>7) Automated generation of UAT Checklist includes automatic identification of which EDC elements have changed (and therefore require testing) since previous validation</vt:lpstr>
      <vt:lpstr>PowerPoint Presentation</vt:lpstr>
      <vt:lpstr>8) Integrated tracking of UAT testing results (within Excel) enables creation of additional rounds of UAT until all elements are accepted</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Sonas</dc:creator>
  <cp:lastModifiedBy>Jeff</cp:lastModifiedBy>
  <cp:revision>103</cp:revision>
  <dcterms:created xsi:type="dcterms:W3CDTF">2016-06-05T19:25:55Z</dcterms:created>
  <dcterms:modified xsi:type="dcterms:W3CDTF">2016-09-05T23:00:30Z</dcterms:modified>
</cp:coreProperties>
</file>